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Lst>
  <p:notesMasterIdLst>
    <p:notesMasterId r:id="rId40"/>
  </p:notesMasterIdLst>
  <p:handoutMasterIdLst>
    <p:handoutMasterId r:id="rId41"/>
  </p:handoutMasterIdLst>
  <p:sldIdLst>
    <p:sldId id="331" r:id="rId2"/>
    <p:sldId id="259" r:id="rId3"/>
    <p:sldId id="988" r:id="rId4"/>
    <p:sldId id="332" r:id="rId5"/>
    <p:sldId id="333" r:id="rId6"/>
    <p:sldId id="987" r:id="rId7"/>
    <p:sldId id="979" r:id="rId8"/>
    <p:sldId id="330" r:id="rId9"/>
    <p:sldId id="989" r:id="rId10"/>
    <p:sldId id="983" r:id="rId11"/>
    <p:sldId id="980" r:id="rId12"/>
    <p:sldId id="985" r:id="rId13"/>
    <p:sldId id="993" r:id="rId14"/>
    <p:sldId id="994" r:id="rId15"/>
    <p:sldId id="995" r:id="rId16"/>
    <p:sldId id="996" r:id="rId17"/>
    <p:sldId id="998" r:id="rId18"/>
    <p:sldId id="997" r:id="rId19"/>
    <p:sldId id="999" r:id="rId20"/>
    <p:sldId id="334" r:id="rId21"/>
    <p:sldId id="991" r:id="rId22"/>
    <p:sldId id="982" r:id="rId23"/>
    <p:sldId id="386" r:id="rId24"/>
    <p:sldId id="395" r:id="rId25"/>
    <p:sldId id="396" r:id="rId26"/>
    <p:sldId id="415" r:id="rId27"/>
    <p:sldId id="405" r:id="rId28"/>
    <p:sldId id="417" r:id="rId29"/>
    <p:sldId id="398" r:id="rId30"/>
    <p:sldId id="418" r:id="rId31"/>
    <p:sldId id="414" r:id="rId32"/>
    <p:sldId id="981" r:id="rId33"/>
    <p:sldId id="1000" r:id="rId34"/>
    <p:sldId id="1001" r:id="rId35"/>
    <p:sldId id="1002" r:id="rId36"/>
    <p:sldId id="986" r:id="rId37"/>
    <p:sldId id="335" r:id="rId38"/>
    <p:sldId id="304" r:id="rId3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guide id="3" orient="horz" pos="3024" userDrawn="1">
          <p15:clr>
            <a:srgbClr val="A4A3A4"/>
          </p15:clr>
        </p15:guide>
        <p15:guide id="4"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B0A"/>
    <a:srgbClr val="FFCC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88" autoAdjust="0"/>
    <p:restoredTop sz="94249" autoAdjust="0"/>
  </p:normalViewPr>
  <p:slideViewPr>
    <p:cSldViewPr>
      <p:cViewPr varScale="1">
        <p:scale>
          <a:sx n="80" d="100"/>
          <a:sy n="80" d="100"/>
        </p:scale>
        <p:origin x="450" y="84"/>
      </p:cViewPr>
      <p:guideLst>
        <p:guide orient="horz" pos="2160"/>
        <p:guide pos="2880"/>
      </p:guideLst>
    </p:cSldViewPr>
  </p:slideViewPr>
  <p:outlineViewPr>
    <p:cViewPr>
      <p:scale>
        <a:sx n="33" d="100"/>
        <a:sy n="33" d="100"/>
      </p:scale>
      <p:origin x="0" y="3978"/>
    </p:cViewPr>
  </p:outlineViewPr>
  <p:notesTextViewPr>
    <p:cViewPr>
      <p:scale>
        <a:sx n="1" d="1"/>
        <a:sy n="1" d="1"/>
      </p:scale>
      <p:origin x="0" y="0"/>
    </p:cViewPr>
  </p:notesTextViewPr>
  <p:sorterViewPr>
    <p:cViewPr varScale="1">
      <p:scale>
        <a:sx n="100" d="100"/>
        <a:sy n="100" d="100"/>
      </p:scale>
      <p:origin x="0" y="-4734"/>
    </p:cViewPr>
  </p:sorterViewPr>
  <p:notesViewPr>
    <p:cSldViewPr>
      <p:cViewPr varScale="1">
        <p:scale>
          <a:sx n="84" d="100"/>
          <a:sy n="84" d="100"/>
        </p:scale>
        <p:origin x="-2334" y="-78"/>
      </p:cViewPr>
      <p:guideLst>
        <p:guide orient="horz" pos="2928"/>
        <p:guide pos="2208"/>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1010CA-4C18-4DD0-AD53-FCD7880F6876}" type="doc">
      <dgm:prSet loTypeId="urn:microsoft.com/office/officeart/2008/layout/HorizontalMultiLevelHierarchy" loCatId="hierarchy" qsTypeId="urn:microsoft.com/office/officeart/2005/8/quickstyle/simple1" qsCatId="simple" csTypeId="urn:microsoft.com/office/officeart/2005/8/colors/accent0_1" csCatId="mainScheme" phldr="1"/>
      <dgm:spPr/>
      <dgm:t>
        <a:bodyPr/>
        <a:lstStyle/>
        <a:p>
          <a:endParaRPr lang="en-US"/>
        </a:p>
      </dgm:t>
    </dgm:pt>
    <dgm:pt modelId="{01BB140C-9430-426C-9F9E-CC8D7687766D}">
      <dgm:prSet phldrT="[Text]" custT="1"/>
      <dgm:spPr>
        <a:solidFill>
          <a:srgbClr val="70AD47"/>
        </a:solidFill>
      </dgm:spPr>
      <dgm:t>
        <a:bodyPr/>
        <a:lstStyle/>
        <a:p>
          <a:pPr algn="ctr"/>
          <a:r>
            <a:rPr lang="en-US" sz="2800" dirty="0">
              <a:latin typeface="Cambria" panose="02040503050406030204" pitchFamily="18" charset="0"/>
            </a:rPr>
            <a:t>Resources</a:t>
          </a:r>
        </a:p>
      </dgm:t>
    </dgm:pt>
    <dgm:pt modelId="{98BDD0ED-C3EE-4493-BBEF-C8270D78C644}" type="parTrans" cxnId="{07C0C7D5-4295-4782-AC70-B688D5F49EB6}">
      <dgm:prSet/>
      <dgm:spPr/>
      <dgm:t>
        <a:bodyPr/>
        <a:lstStyle/>
        <a:p>
          <a:pPr algn="ctr"/>
          <a:endParaRPr lang="en-US">
            <a:latin typeface="Cambria" panose="02040503050406030204" pitchFamily="18" charset="0"/>
          </a:endParaRPr>
        </a:p>
      </dgm:t>
    </dgm:pt>
    <dgm:pt modelId="{04049B58-2D9B-40A2-9548-CB0DD79F3488}" type="sibTrans" cxnId="{07C0C7D5-4295-4782-AC70-B688D5F49EB6}">
      <dgm:prSet/>
      <dgm:spPr/>
      <dgm:t>
        <a:bodyPr/>
        <a:lstStyle/>
        <a:p>
          <a:pPr algn="ctr"/>
          <a:endParaRPr lang="en-US">
            <a:latin typeface="Cambria" panose="02040503050406030204" pitchFamily="18" charset="0"/>
          </a:endParaRPr>
        </a:p>
      </dgm:t>
    </dgm:pt>
    <dgm:pt modelId="{5ED46E04-0AAB-4044-B96F-C392414574E8}">
      <dgm:prSet phldrT="[Text]" custT="1"/>
      <dgm:spPr>
        <a:solidFill>
          <a:srgbClr val="FFC000"/>
        </a:solidFill>
      </dgm:spPr>
      <dgm:t>
        <a:bodyPr/>
        <a:lstStyle/>
        <a:p>
          <a:pPr algn="ctr"/>
          <a:r>
            <a:rPr lang="en-US" sz="2800" dirty="0">
              <a:latin typeface="Cambria" panose="02040503050406030204" pitchFamily="18" charset="0"/>
            </a:rPr>
            <a:t>Educational &amp; training materials: </a:t>
          </a:r>
        </a:p>
        <a:p>
          <a:pPr algn="ctr"/>
          <a:r>
            <a:rPr lang="en-US" sz="1600" dirty="0">
              <a:latin typeface="Cambria" panose="02040503050406030204" pitchFamily="18" charset="0"/>
            </a:rPr>
            <a:t>success stories, coping skills, how addictive nicotine is, pharmacotherapy and interaction with psychiatric disorders and their treatment, evidenced-based tobacco use cessation programs, treatment</a:t>
          </a:r>
          <a:r>
            <a:rPr lang="en-US" sz="1400" dirty="0">
              <a:latin typeface="Cambria" panose="02040503050406030204" pitchFamily="18" charset="0"/>
            </a:rPr>
            <a:t> </a:t>
          </a:r>
          <a:r>
            <a:rPr lang="en-US" sz="1600" dirty="0">
              <a:latin typeface="Cambria" panose="02040503050406030204" pitchFamily="18" charset="0"/>
            </a:rPr>
            <a:t>intervention templates, training about change in staff behavior and attitude towards tobacco use </a:t>
          </a:r>
          <a:endParaRPr lang="en-US" sz="1400" dirty="0">
            <a:latin typeface="Cambria" panose="02040503050406030204" pitchFamily="18" charset="0"/>
          </a:endParaRPr>
        </a:p>
      </dgm:t>
    </dgm:pt>
    <dgm:pt modelId="{EB3254FC-4105-4904-AE16-1BCC0B081374}" type="parTrans" cxnId="{7A607C5D-8485-4B33-92D9-BB19E8862B0F}">
      <dgm:prSet/>
      <dgm:spPr/>
      <dgm:t>
        <a:bodyPr/>
        <a:lstStyle/>
        <a:p>
          <a:pPr algn="ctr"/>
          <a:endParaRPr lang="en-US" dirty="0">
            <a:latin typeface="Cambria" panose="02040503050406030204" pitchFamily="18" charset="0"/>
          </a:endParaRPr>
        </a:p>
      </dgm:t>
    </dgm:pt>
    <dgm:pt modelId="{145FA0C7-479D-4F9F-99FB-9FFC20A6A32A}" type="sibTrans" cxnId="{7A607C5D-8485-4B33-92D9-BB19E8862B0F}">
      <dgm:prSet/>
      <dgm:spPr/>
      <dgm:t>
        <a:bodyPr/>
        <a:lstStyle/>
        <a:p>
          <a:pPr algn="ctr"/>
          <a:endParaRPr lang="en-US">
            <a:latin typeface="Cambria" panose="02040503050406030204" pitchFamily="18" charset="0"/>
          </a:endParaRPr>
        </a:p>
      </dgm:t>
    </dgm:pt>
    <dgm:pt modelId="{951EA669-4B66-442E-B6C2-0E968E6CED45}">
      <dgm:prSet phldrT="[Text]" custT="1"/>
      <dgm:spPr>
        <a:solidFill>
          <a:srgbClr val="4472C4"/>
        </a:solidFill>
      </dgm:spPr>
      <dgm:t>
        <a:bodyPr/>
        <a:lstStyle/>
        <a:p>
          <a:pPr algn="ctr"/>
          <a:r>
            <a:rPr lang="en-US" sz="2800" dirty="0">
              <a:latin typeface="Cambria" panose="02040503050406030204" pitchFamily="18" charset="0"/>
            </a:rPr>
            <a:t>Time                              </a:t>
          </a:r>
          <a:endParaRPr lang="en-US" sz="1400" dirty="0">
            <a:latin typeface="Cambria" panose="02040503050406030204" pitchFamily="18" charset="0"/>
          </a:endParaRPr>
        </a:p>
      </dgm:t>
    </dgm:pt>
    <dgm:pt modelId="{03BB286E-A88F-4134-A9C2-7048B4B32F76}" type="parTrans" cxnId="{96EC68B4-7A8B-4966-963A-0D6974192B41}">
      <dgm:prSet/>
      <dgm:spPr/>
      <dgm:t>
        <a:bodyPr/>
        <a:lstStyle/>
        <a:p>
          <a:pPr algn="ctr"/>
          <a:endParaRPr lang="en-US" dirty="0">
            <a:latin typeface="Cambria" panose="02040503050406030204" pitchFamily="18" charset="0"/>
          </a:endParaRPr>
        </a:p>
      </dgm:t>
    </dgm:pt>
    <dgm:pt modelId="{D0A8DF0E-52FF-4130-9DC3-89F77DFD1F4C}" type="sibTrans" cxnId="{96EC68B4-7A8B-4966-963A-0D6974192B41}">
      <dgm:prSet/>
      <dgm:spPr/>
      <dgm:t>
        <a:bodyPr/>
        <a:lstStyle/>
        <a:p>
          <a:pPr algn="ctr"/>
          <a:endParaRPr lang="en-US">
            <a:latin typeface="Cambria" panose="02040503050406030204" pitchFamily="18" charset="0"/>
          </a:endParaRPr>
        </a:p>
      </dgm:t>
    </dgm:pt>
    <dgm:pt modelId="{E21F231F-8B1B-463E-9242-9E81008DCC6A}">
      <dgm:prSet phldrT="[Text]" custT="1"/>
      <dgm:spPr>
        <a:solidFill>
          <a:schemeClr val="bg1">
            <a:lumMod val="85000"/>
          </a:schemeClr>
        </a:solidFill>
      </dgm:spPr>
      <dgm:t>
        <a:bodyPr/>
        <a:lstStyle/>
        <a:p>
          <a:pPr algn="ctr"/>
          <a:r>
            <a:rPr lang="en-US" sz="2800" dirty="0">
              <a:latin typeface="Cambria" panose="02040503050406030204" pitchFamily="18" charset="0"/>
            </a:rPr>
            <a:t>Human: </a:t>
          </a:r>
        </a:p>
        <a:p>
          <a:pPr algn="ctr"/>
          <a:r>
            <a:rPr lang="en-US" sz="1600" dirty="0">
              <a:latin typeface="Cambria" panose="02040503050406030204" pitchFamily="18" charset="0"/>
            </a:rPr>
            <a:t>certified staff, tobacco cessation counselors, substance use disorder specialists </a:t>
          </a:r>
        </a:p>
        <a:p>
          <a:pPr algn="ctr"/>
          <a:endParaRPr lang="en-US" sz="4400" dirty="0">
            <a:latin typeface="Cambria" panose="02040503050406030204" pitchFamily="18" charset="0"/>
          </a:endParaRPr>
        </a:p>
      </dgm:t>
    </dgm:pt>
    <dgm:pt modelId="{5F0D4FB7-9C9C-4076-AEAB-E13B38A8CCC5}" type="parTrans" cxnId="{3C4A9511-77B4-468B-ADA6-1A2AD35C7F48}">
      <dgm:prSet/>
      <dgm:spPr/>
      <dgm:t>
        <a:bodyPr/>
        <a:lstStyle/>
        <a:p>
          <a:pPr algn="ctr"/>
          <a:endParaRPr lang="en-US" dirty="0">
            <a:latin typeface="Cambria" panose="02040503050406030204" pitchFamily="18" charset="0"/>
          </a:endParaRPr>
        </a:p>
      </dgm:t>
    </dgm:pt>
    <dgm:pt modelId="{382497D5-BC5F-4BC8-BEE7-84E57818B12A}" type="sibTrans" cxnId="{3C4A9511-77B4-468B-ADA6-1A2AD35C7F48}">
      <dgm:prSet/>
      <dgm:spPr/>
      <dgm:t>
        <a:bodyPr/>
        <a:lstStyle/>
        <a:p>
          <a:pPr algn="ctr"/>
          <a:endParaRPr lang="en-US">
            <a:latin typeface="Cambria" panose="02040503050406030204" pitchFamily="18" charset="0"/>
          </a:endParaRPr>
        </a:p>
      </dgm:t>
    </dgm:pt>
    <dgm:pt modelId="{3C969327-7EF5-4250-8D9A-C036C5EA0B1E}" type="pres">
      <dgm:prSet presAssocID="{341010CA-4C18-4DD0-AD53-FCD7880F6876}" presName="Name0" presStyleCnt="0">
        <dgm:presLayoutVars>
          <dgm:chPref val="1"/>
          <dgm:dir/>
          <dgm:animOne val="branch"/>
          <dgm:animLvl val="lvl"/>
          <dgm:resizeHandles val="exact"/>
        </dgm:presLayoutVars>
      </dgm:prSet>
      <dgm:spPr/>
    </dgm:pt>
    <dgm:pt modelId="{19924190-87F0-4784-851C-9E7C9E206E2D}" type="pres">
      <dgm:prSet presAssocID="{01BB140C-9430-426C-9F9E-CC8D7687766D}" presName="root1" presStyleCnt="0"/>
      <dgm:spPr/>
    </dgm:pt>
    <dgm:pt modelId="{FF8ED16B-6B8E-484B-A5D6-02D058ADB8B0}" type="pres">
      <dgm:prSet presAssocID="{01BB140C-9430-426C-9F9E-CC8D7687766D}" presName="LevelOneTextNode" presStyleLbl="node0" presStyleIdx="0" presStyleCnt="1" custScaleX="57888" custScaleY="90136" custLinFactNeighborX="-19212" custLinFactNeighborY="-365">
        <dgm:presLayoutVars>
          <dgm:chPref val="3"/>
        </dgm:presLayoutVars>
      </dgm:prSet>
      <dgm:spPr/>
    </dgm:pt>
    <dgm:pt modelId="{395C8FEF-3EE0-4B9D-A5A9-BD1D29D54C05}" type="pres">
      <dgm:prSet presAssocID="{01BB140C-9430-426C-9F9E-CC8D7687766D}" presName="level2hierChild" presStyleCnt="0"/>
      <dgm:spPr/>
    </dgm:pt>
    <dgm:pt modelId="{E1AD636E-CB12-4555-A15C-5C9E28A5D617}" type="pres">
      <dgm:prSet presAssocID="{EB3254FC-4105-4904-AE16-1BCC0B081374}" presName="conn2-1" presStyleLbl="parChTrans1D2" presStyleIdx="0" presStyleCnt="3"/>
      <dgm:spPr/>
    </dgm:pt>
    <dgm:pt modelId="{E162CE33-DE7D-4657-A0C9-8E617193A401}" type="pres">
      <dgm:prSet presAssocID="{EB3254FC-4105-4904-AE16-1BCC0B081374}" presName="connTx" presStyleLbl="parChTrans1D2" presStyleIdx="0" presStyleCnt="3"/>
      <dgm:spPr/>
    </dgm:pt>
    <dgm:pt modelId="{A5B975B5-1609-493C-9624-CB30CF09B333}" type="pres">
      <dgm:prSet presAssocID="{5ED46E04-0AAB-4044-B96F-C392414574E8}" presName="root2" presStyleCnt="0"/>
      <dgm:spPr/>
    </dgm:pt>
    <dgm:pt modelId="{FA53A79C-62D7-418D-BEC6-7CF021D2AAE3}" type="pres">
      <dgm:prSet presAssocID="{5ED46E04-0AAB-4044-B96F-C392414574E8}" presName="LevelTwoTextNode" presStyleLbl="node2" presStyleIdx="0" presStyleCnt="3" custScaleY="233222">
        <dgm:presLayoutVars>
          <dgm:chPref val="3"/>
        </dgm:presLayoutVars>
      </dgm:prSet>
      <dgm:spPr/>
    </dgm:pt>
    <dgm:pt modelId="{111043AF-616D-469E-B1BC-8B415331A5BB}" type="pres">
      <dgm:prSet presAssocID="{5ED46E04-0AAB-4044-B96F-C392414574E8}" presName="level3hierChild" presStyleCnt="0"/>
      <dgm:spPr/>
    </dgm:pt>
    <dgm:pt modelId="{9035A0E1-AC8B-4B76-A136-2136BD6DD129}" type="pres">
      <dgm:prSet presAssocID="{03BB286E-A88F-4134-A9C2-7048B4B32F76}" presName="conn2-1" presStyleLbl="parChTrans1D2" presStyleIdx="1" presStyleCnt="3"/>
      <dgm:spPr/>
    </dgm:pt>
    <dgm:pt modelId="{D3A70660-49B4-4FB3-A630-32B3C5C4BC5D}" type="pres">
      <dgm:prSet presAssocID="{03BB286E-A88F-4134-A9C2-7048B4B32F76}" presName="connTx" presStyleLbl="parChTrans1D2" presStyleIdx="1" presStyleCnt="3"/>
      <dgm:spPr/>
    </dgm:pt>
    <dgm:pt modelId="{7FAC9C78-32BC-4C90-A453-0284BE4E0590}" type="pres">
      <dgm:prSet presAssocID="{951EA669-4B66-442E-B6C2-0E968E6CED45}" presName="root2" presStyleCnt="0"/>
      <dgm:spPr/>
    </dgm:pt>
    <dgm:pt modelId="{2D679CF5-D1F7-4EB0-8B8C-587DD072429C}" type="pres">
      <dgm:prSet presAssocID="{951EA669-4B66-442E-B6C2-0E968E6CED45}" presName="LevelTwoTextNode" presStyleLbl="node2" presStyleIdx="1" presStyleCnt="3" custScaleY="47886" custLinFactNeighborY="1143">
        <dgm:presLayoutVars>
          <dgm:chPref val="3"/>
        </dgm:presLayoutVars>
      </dgm:prSet>
      <dgm:spPr/>
    </dgm:pt>
    <dgm:pt modelId="{1AED3644-EFD3-4D02-AAEB-C760013E082B}" type="pres">
      <dgm:prSet presAssocID="{951EA669-4B66-442E-B6C2-0E968E6CED45}" presName="level3hierChild" presStyleCnt="0"/>
      <dgm:spPr/>
    </dgm:pt>
    <dgm:pt modelId="{D0EDFA0B-ED2A-4504-ABB2-2904F67DFCC6}" type="pres">
      <dgm:prSet presAssocID="{5F0D4FB7-9C9C-4076-AEAB-E13B38A8CCC5}" presName="conn2-1" presStyleLbl="parChTrans1D2" presStyleIdx="2" presStyleCnt="3"/>
      <dgm:spPr/>
    </dgm:pt>
    <dgm:pt modelId="{FFF5BE9B-9DC3-4F84-94FA-883B9D0FABAD}" type="pres">
      <dgm:prSet presAssocID="{5F0D4FB7-9C9C-4076-AEAB-E13B38A8CCC5}" presName="connTx" presStyleLbl="parChTrans1D2" presStyleIdx="2" presStyleCnt="3"/>
      <dgm:spPr/>
    </dgm:pt>
    <dgm:pt modelId="{CDE5D205-733C-4FE5-AA99-C5434D886BE4}" type="pres">
      <dgm:prSet presAssocID="{E21F231F-8B1B-463E-9242-9E81008DCC6A}" presName="root2" presStyleCnt="0"/>
      <dgm:spPr/>
    </dgm:pt>
    <dgm:pt modelId="{62DCB614-85A3-4C97-AA02-326BB59E9BB2}" type="pres">
      <dgm:prSet presAssocID="{E21F231F-8B1B-463E-9242-9E81008DCC6A}" presName="LevelTwoTextNode" presStyleLbl="node2" presStyleIdx="2" presStyleCnt="3" custScaleY="144753">
        <dgm:presLayoutVars>
          <dgm:chPref val="3"/>
        </dgm:presLayoutVars>
      </dgm:prSet>
      <dgm:spPr/>
    </dgm:pt>
    <dgm:pt modelId="{DC6E72EF-4EED-4627-B27D-AEB248629499}" type="pres">
      <dgm:prSet presAssocID="{E21F231F-8B1B-463E-9242-9E81008DCC6A}" presName="level3hierChild" presStyleCnt="0"/>
      <dgm:spPr/>
    </dgm:pt>
  </dgm:ptLst>
  <dgm:cxnLst>
    <dgm:cxn modelId="{3C4A9511-77B4-468B-ADA6-1A2AD35C7F48}" srcId="{01BB140C-9430-426C-9F9E-CC8D7687766D}" destId="{E21F231F-8B1B-463E-9242-9E81008DCC6A}" srcOrd="2" destOrd="0" parTransId="{5F0D4FB7-9C9C-4076-AEAB-E13B38A8CCC5}" sibTransId="{382497D5-BC5F-4BC8-BEE7-84E57818B12A}"/>
    <dgm:cxn modelId="{03DBE116-D86D-4119-A8FF-F52EEECA8C85}" type="presOf" srcId="{5ED46E04-0AAB-4044-B96F-C392414574E8}" destId="{FA53A79C-62D7-418D-BEC6-7CF021D2AAE3}" srcOrd="0" destOrd="0" presId="urn:microsoft.com/office/officeart/2008/layout/HorizontalMultiLevelHierarchy"/>
    <dgm:cxn modelId="{ACD80732-F3A4-4BDE-A771-360F62674D66}" type="presOf" srcId="{E21F231F-8B1B-463E-9242-9E81008DCC6A}" destId="{62DCB614-85A3-4C97-AA02-326BB59E9BB2}" srcOrd="0" destOrd="0" presId="urn:microsoft.com/office/officeart/2008/layout/HorizontalMultiLevelHierarchy"/>
    <dgm:cxn modelId="{7A607C5D-8485-4B33-92D9-BB19E8862B0F}" srcId="{01BB140C-9430-426C-9F9E-CC8D7687766D}" destId="{5ED46E04-0AAB-4044-B96F-C392414574E8}" srcOrd="0" destOrd="0" parTransId="{EB3254FC-4105-4904-AE16-1BCC0B081374}" sibTransId="{145FA0C7-479D-4F9F-99FB-9FFC20A6A32A}"/>
    <dgm:cxn modelId="{A111DE61-45B3-4157-806C-9A365F9A53D1}" type="presOf" srcId="{03BB286E-A88F-4134-A9C2-7048B4B32F76}" destId="{9035A0E1-AC8B-4B76-A136-2136BD6DD129}" srcOrd="0" destOrd="0" presId="urn:microsoft.com/office/officeart/2008/layout/HorizontalMultiLevelHierarchy"/>
    <dgm:cxn modelId="{93C6B869-C737-4BC3-A456-B49EEDE2D3E3}" type="presOf" srcId="{EB3254FC-4105-4904-AE16-1BCC0B081374}" destId="{E162CE33-DE7D-4657-A0C9-8E617193A401}" srcOrd="1" destOrd="0" presId="urn:microsoft.com/office/officeart/2008/layout/HorizontalMultiLevelHierarchy"/>
    <dgm:cxn modelId="{63E0644D-DE1F-4A40-9941-98E471FED41F}" type="presOf" srcId="{03BB286E-A88F-4134-A9C2-7048B4B32F76}" destId="{D3A70660-49B4-4FB3-A630-32B3C5C4BC5D}" srcOrd="1" destOrd="0" presId="urn:microsoft.com/office/officeart/2008/layout/HorizontalMultiLevelHierarchy"/>
    <dgm:cxn modelId="{24047951-92AA-4195-B250-DC9B30B2FB49}" type="presOf" srcId="{5F0D4FB7-9C9C-4076-AEAB-E13B38A8CCC5}" destId="{D0EDFA0B-ED2A-4504-ABB2-2904F67DFCC6}" srcOrd="0" destOrd="0" presId="urn:microsoft.com/office/officeart/2008/layout/HorizontalMultiLevelHierarchy"/>
    <dgm:cxn modelId="{648230A0-8E62-4BEE-8E74-DAA0618F89F2}" type="presOf" srcId="{951EA669-4B66-442E-B6C2-0E968E6CED45}" destId="{2D679CF5-D1F7-4EB0-8B8C-587DD072429C}" srcOrd="0" destOrd="0" presId="urn:microsoft.com/office/officeart/2008/layout/HorizontalMultiLevelHierarchy"/>
    <dgm:cxn modelId="{007797A2-2261-4963-A463-3D4001C74ABC}" type="presOf" srcId="{EB3254FC-4105-4904-AE16-1BCC0B081374}" destId="{E1AD636E-CB12-4555-A15C-5C9E28A5D617}" srcOrd="0" destOrd="0" presId="urn:microsoft.com/office/officeart/2008/layout/HorizontalMultiLevelHierarchy"/>
    <dgm:cxn modelId="{96EC68B4-7A8B-4966-963A-0D6974192B41}" srcId="{01BB140C-9430-426C-9F9E-CC8D7687766D}" destId="{951EA669-4B66-442E-B6C2-0E968E6CED45}" srcOrd="1" destOrd="0" parTransId="{03BB286E-A88F-4134-A9C2-7048B4B32F76}" sibTransId="{D0A8DF0E-52FF-4130-9DC3-89F77DFD1F4C}"/>
    <dgm:cxn modelId="{99A2EABB-C3E8-40DA-938A-0D71FCB821CD}" type="presOf" srcId="{5F0D4FB7-9C9C-4076-AEAB-E13B38A8CCC5}" destId="{FFF5BE9B-9DC3-4F84-94FA-883B9D0FABAD}" srcOrd="1" destOrd="0" presId="urn:microsoft.com/office/officeart/2008/layout/HorizontalMultiLevelHierarchy"/>
    <dgm:cxn modelId="{A5D015C7-386E-48F2-9F79-A23ABF595234}" type="presOf" srcId="{341010CA-4C18-4DD0-AD53-FCD7880F6876}" destId="{3C969327-7EF5-4250-8D9A-C036C5EA0B1E}" srcOrd="0" destOrd="0" presId="urn:microsoft.com/office/officeart/2008/layout/HorizontalMultiLevelHierarchy"/>
    <dgm:cxn modelId="{07C0C7D5-4295-4782-AC70-B688D5F49EB6}" srcId="{341010CA-4C18-4DD0-AD53-FCD7880F6876}" destId="{01BB140C-9430-426C-9F9E-CC8D7687766D}" srcOrd="0" destOrd="0" parTransId="{98BDD0ED-C3EE-4493-BBEF-C8270D78C644}" sibTransId="{04049B58-2D9B-40A2-9548-CB0DD79F3488}"/>
    <dgm:cxn modelId="{77F399FB-B37D-48AA-AEB3-EC1419FAB9E0}" type="presOf" srcId="{01BB140C-9430-426C-9F9E-CC8D7687766D}" destId="{FF8ED16B-6B8E-484B-A5D6-02D058ADB8B0}" srcOrd="0" destOrd="0" presId="urn:microsoft.com/office/officeart/2008/layout/HorizontalMultiLevelHierarchy"/>
    <dgm:cxn modelId="{0EE8AD68-32C2-4296-8E0F-1F88799924C6}" type="presParOf" srcId="{3C969327-7EF5-4250-8D9A-C036C5EA0B1E}" destId="{19924190-87F0-4784-851C-9E7C9E206E2D}" srcOrd="0" destOrd="0" presId="urn:microsoft.com/office/officeart/2008/layout/HorizontalMultiLevelHierarchy"/>
    <dgm:cxn modelId="{9F6570D6-B136-40F3-A810-BFDC743C18FB}" type="presParOf" srcId="{19924190-87F0-4784-851C-9E7C9E206E2D}" destId="{FF8ED16B-6B8E-484B-A5D6-02D058ADB8B0}" srcOrd="0" destOrd="0" presId="urn:microsoft.com/office/officeart/2008/layout/HorizontalMultiLevelHierarchy"/>
    <dgm:cxn modelId="{4C210F75-F8F3-4AE9-AC02-9A92C1D39C78}" type="presParOf" srcId="{19924190-87F0-4784-851C-9E7C9E206E2D}" destId="{395C8FEF-3EE0-4B9D-A5A9-BD1D29D54C05}" srcOrd="1" destOrd="0" presId="urn:microsoft.com/office/officeart/2008/layout/HorizontalMultiLevelHierarchy"/>
    <dgm:cxn modelId="{2D1A571A-70FD-408F-BFFA-6BFED0A026B5}" type="presParOf" srcId="{395C8FEF-3EE0-4B9D-A5A9-BD1D29D54C05}" destId="{E1AD636E-CB12-4555-A15C-5C9E28A5D617}" srcOrd="0" destOrd="0" presId="urn:microsoft.com/office/officeart/2008/layout/HorizontalMultiLevelHierarchy"/>
    <dgm:cxn modelId="{34438CB1-18E0-4659-AEE6-69102E87534D}" type="presParOf" srcId="{E1AD636E-CB12-4555-A15C-5C9E28A5D617}" destId="{E162CE33-DE7D-4657-A0C9-8E617193A401}" srcOrd="0" destOrd="0" presId="urn:microsoft.com/office/officeart/2008/layout/HorizontalMultiLevelHierarchy"/>
    <dgm:cxn modelId="{10248481-9EA4-4B2D-AE19-C1F37E2D96F5}" type="presParOf" srcId="{395C8FEF-3EE0-4B9D-A5A9-BD1D29D54C05}" destId="{A5B975B5-1609-493C-9624-CB30CF09B333}" srcOrd="1" destOrd="0" presId="urn:microsoft.com/office/officeart/2008/layout/HorizontalMultiLevelHierarchy"/>
    <dgm:cxn modelId="{666C89A1-DDA9-4A77-857E-1871F0772A0C}" type="presParOf" srcId="{A5B975B5-1609-493C-9624-CB30CF09B333}" destId="{FA53A79C-62D7-418D-BEC6-7CF021D2AAE3}" srcOrd="0" destOrd="0" presId="urn:microsoft.com/office/officeart/2008/layout/HorizontalMultiLevelHierarchy"/>
    <dgm:cxn modelId="{45524912-3A08-4641-9077-67D8C45C9A5D}" type="presParOf" srcId="{A5B975B5-1609-493C-9624-CB30CF09B333}" destId="{111043AF-616D-469E-B1BC-8B415331A5BB}" srcOrd="1" destOrd="0" presId="urn:microsoft.com/office/officeart/2008/layout/HorizontalMultiLevelHierarchy"/>
    <dgm:cxn modelId="{82745C9B-2F65-4E00-BB5B-C962FD3B2F3B}" type="presParOf" srcId="{395C8FEF-3EE0-4B9D-A5A9-BD1D29D54C05}" destId="{9035A0E1-AC8B-4B76-A136-2136BD6DD129}" srcOrd="2" destOrd="0" presId="urn:microsoft.com/office/officeart/2008/layout/HorizontalMultiLevelHierarchy"/>
    <dgm:cxn modelId="{DB990D1E-9C72-4BDE-8AF3-195C5F746310}" type="presParOf" srcId="{9035A0E1-AC8B-4B76-A136-2136BD6DD129}" destId="{D3A70660-49B4-4FB3-A630-32B3C5C4BC5D}" srcOrd="0" destOrd="0" presId="urn:microsoft.com/office/officeart/2008/layout/HorizontalMultiLevelHierarchy"/>
    <dgm:cxn modelId="{25BCA5F0-12B1-400E-A746-CD86A0492ED8}" type="presParOf" srcId="{395C8FEF-3EE0-4B9D-A5A9-BD1D29D54C05}" destId="{7FAC9C78-32BC-4C90-A453-0284BE4E0590}" srcOrd="3" destOrd="0" presId="urn:microsoft.com/office/officeart/2008/layout/HorizontalMultiLevelHierarchy"/>
    <dgm:cxn modelId="{E89620E7-44BE-44E7-8A32-9652BCC0268F}" type="presParOf" srcId="{7FAC9C78-32BC-4C90-A453-0284BE4E0590}" destId="{2D679CF5-D1F7-4EB0-8B8C-587DD072429C}" srcOrd="0" destOrd="0" presId="urn:microsoft.com/office/officeart/2008/layout/HorizontalMultiLevelHierarchy"/>
    <dgm:cxn modelId="{92178456-EB23-4A3D-8101-854608BBC167}" type="presParOf" srcId="{7FAC9C78-32BC-4C90-A453-0284BE4E0590}" destId="{1AED3644-EFD3-4D02-AAEB-C760013E082B}" srcOrd="1" destOrd="0" presId="urn:microsoft.com/office/officeart/2008/layout/HorizontalMultiLevelHierarchy"/>
    <dgm:cxn modelId="{F0FA50C4-2A7B-4537-9DAC-914E0957FF3B}" type="presParOf" srcId="{395C8FEF-3EE0-4B9D-A5A9-BD1D29D54C05}" destId="{D0EDFA0B-ED2A-4504-ABB2-2904F67DFCC6}" srcOrd="4" destOrd="0" presId="urn:microsoft.com/office/officeart/2008/layout/HorizontalMultiLevelHierarchy"/>
    <dgm:cxn modelId="{0DD4434C-D10E-4897-9340-17DA06E4DC06}" type="presParOf" srcId="{D0EDFA0B-ED2A-4504-ABB2-2904F67DFCC6}" destId="{FFF5BE9B-9DC3-4F84-94FA-883B9D0FABAD}" srcOrd="0" destOrd="0" presId="urn:microsoft.com/office/officeart/2008/layout/HorizontalMultiLevelHierarchy"/>
    <dgm:cxn modelId="{4F97D8B4-960A-45DF-B7A4-FCC22A4EF050}" type="presParOf" srcId="{395C8FEF-3EE0-4B9D-A5A9-BD1D29D54C05}" destId="{CDE5D205-733C-4FE5-AA99-C5434D886BE4}" srcOrd="5" destOrd="0" presId="urn:microsoft.com/office/officeart/2008/layout/HorizontalMultiLevelHierarchy"/>
    <dgm:cxn modelId="{B961B642-74DD-46AC-8E05-1B8C2D46FCEF}" type="presParOf" srcId="{CDE5D205-733C-4FE5-AA99-C5434D886BE4}" destId="{62DCB614-85A3-4C97-AA02-326BB59E9BB2}" srcOrd="0" destOrd="0" presId="urn:microsoft.com/office/officeart/2008/layout/HorizontalMultiLevelHierarchy"/>
    <dgm:cxn modelId="{D8DE749D-2077-43EE-B3CF-5469CB2702D9}" type="presParOf" srcId="{CDE5D205-733C-4FE5-AA99-C5434D886BE4}" destId="{DC6E72EF-4EED-4627-B27D-AEB248629499}" srcOrd="1" destOrd="0" presId="urn:microsoft.com/office/officeart/2008/layout/HorizontalMultiLevelHierarchy"/>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3BB213E-5F18-42FC-9CF2-59C9BDC15E7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333E8577-A088-4A59-A43E-A2BA5B4B974A}">
      <dgm:prSet phldrT="[Text]" custT="1"/>
      <dgm:spPr>
        <a:solidFill>
          <a:srgbClr val="A9D18E"/>
        </a:solidFill>
        <a:ln>
          <a:solidFill>
            <a:schemeClr val="tx1"/>
          </a:solidFill>
        </a:ln>
      </dgm:spPr>
      <dgm:t>
        <a:bodyPr/>
        <a:lstStyle/>
        <a:p>
          <a:r>
            <a:rPr lang="en-US" sz="2400" dirty="0">
              <a:latin typeface="Cambria" panose="02040503050406030204" pitchFamily="18" charset="0"/>
            </a:rPr>
            <a:t>Information </a:t>
          </a:r>
          <a:endParaRPr lang="en-US" sz="1800" dirty="0">
            <a:latin typeface="Cambria" panose="02040503050406030204" pitchFamily="18" charset="0"/>
          </a:endParaRPr>
        </a:p>
      </dgm:t>
    </dgm:pt>
    <dgm:pt modelId="{70D357E5-2A4B-43A2-87AF-CB0827B3FA1C}" type="parTrans" cxnId="{7D538974-9EFB-4B77-95E5-C2C8354F95AC}">
      <dgm:prSet/>
      <dgm:spPr/>
      <dgm:t>
        <a:bodyPr/>
        <a:lstStyle/>
        <a:p>
          <a:endParaRPr lang="en-US" sz="2000">
            <a:latin typeface="Cambria" panose="02040503050406030204" pitchFamily="18" charset="0"/>
          </a:endParaRPr>
        </a:p>
      </dgm:t>
    </dgm:pt>
    <dgm:pt modelId="{FB012A74-CEEC-4F2E-BA96-D135A4413CEF}" type="sibTrans" cxnId="{7D538974-9EFB-4B77-95E5-C2C8354F95AC}">
      <dgm:prSet/>
      <dgm:spPr/>
      <dgm:t>
        <a:bodyPr/>
        <a:lstStyle/>
        <a:p>
          <a:endParaRPr lang="en-US" sz="2000">
            <a:latin typeface="Cambria" panose="02040503050406030204" pitchFamily="18" charset="0"/>
          </a:endParaRPr>
        </a:p>
      </dgm:t>
    </dgm:pt>
    <dgm:pt modelId="{ACE45B38-1509-4619-A952-F3A776AC1E15}">
      <dgm:prSet phldrT="[Text]" custT="1"/>
      <dgm:spPr>
        <a:solidFill>
          <a:srgbClr val="548235"/>
        </a:solidFill>
        <a:ln>
          <a:solidFill>
            <a:schemeClr val="tx1"/>
          </a:solidFill>
        </a:ln>
      </dgm:spPr>
      <dgm:t>
        <a:bodyPr/>
        <a:lstStyle/>
        <a:p>
          <a:r>
            <a:rPr lang="en-US" sz="1800" dirty="0">
              <a:solidFill>
                <a:schemeClr val="bg1"/>
              </a:solidFill>
              <a:latin typeface="Cambria" panose="02040503050406030204" pitchFamily="18" charset="0"/>
            </a:rPr>
            <a:t>Consistent patient contact information</a:t>
          </a:r>
        </a:p>
      </dgm:t>
    </dgm:pt>
    <dgm:pt modelId="{E971C709-660A-4E5E-916E-A8727136B1DF}" type="parTrans" cxnId="{FBD72A12-6C6B-4560-A9E8-BD4A241ABB38}">
      <dgm:prSet/>
      <dgm:spPr/>
      <dgm:t>
        <a:bodyPr/>
        <a:lstStyle/>
        <a:p>
          <a:endParaRPr lang="en-US" sz="2000">
            <a:latin typeface="Cambria" panose="02040503050406030204" pitchFamily="18" charset="0"/>
          </a:endParaRPr>
        </a:p>
      </dgm:t>
    </dgm:pt>
    <dgm:pt modelId="{C2AD71D4-5176-4B87-A432-A78A656E47B3}" type="sibTrans" cxnId="{FBD72A12-6C6B-4560-A9E8-BD4A241ABB38}">
      <dgm:prSet/>
      <dgm:spPr/>
      <dgm:t>
        <a:bodyPr/>
        <a:lstStyle/>
        <a:p>
          <a:endParaRPr lang="en-US" sz="2000">
            <a:latin typeface="Cambria" panose="02040503050406030204" pitchFamily="18" charset="0"/>
          </a:endParaRPr>
        </a:p>
      </dgm:t>
    </dgm:pt>
    <dgm:pt modelId="{9BD52230-9FD0-4B59-B388-7589EC344F8E}">
      <dgm:prSet phldrT="[Text]" custT="1"/>
      <dgm:spPr>
        <a:solidFill>
          <a:srgbClr val="548235"/>
        </a:solidFill>
        <a:ln>
          <a:solidFill>
            <a:schemeClr val="tx1"/>
          </a:solidFill>
        </a:ln>
      </dgm:spPr>
      <dgm:t>
        <a:bodyPr/>
        <a:lstStyle/>
        <a:p>
          <a:r>
            <a:rPr lang="en-US" sz="1800" dirty="0">
              <a:solidFill>
                <a:schemeClr val="bg1"/>
              </a:solidFill>
              <a:latin typeface="Cambria" panose="02040503050406030204" pitchFamily="18" charset="0"/>
            </a:rPr>
            <a:t>List of outpatient programs available with contact information </a:t>
          </a:r>
        </a:p>
      </dgm:t>
    </dgm:pt>
    <dgm:pt modelId="{3BDCC49A-1802-4D38-A29D-C1475C452BAD}" type="parTrans" cxnId="{F395FDF1-C31A-4834-8CED-521FDE867006}">
      <dgm:prSet/>
      <dgm:spPr/>
      <dgm:t>
        <a:bodyPr/>
        <a:lstStyle/>
        <a:p>
          <a:endParaRPr lang="en-US" sz="2000">
            <a:latin typeface="Cambria" panose="02040503050406030204" pitchFamily="18" charset="0"/>
          </a:endParaRPr>
        </a:p>
      </dgm:t>
    </dgm:pt>
    <dgm:pt modelId="{9E557806-272D-4C48-8F2A-546FE70643FA}" type="sibTrans" cxnId="{F395FDF1-C31A-4834-8CED-521FDE867006}">
      <dgm:prSet/>
      <dgm:spPr/>
      <dgm:t>
        <a:bodyPr/>
        <a:lstStyle/>
        <a:p>
          <a:endParaRPr lang="en-US" sz="2000">
            <a:latin typeface="Cambria" panose="02040503050406030204" pitchFamily="18" charset="0"/>
          </a:endParaRPr>
        </a:p>
      </dgm:t>
    </dgm:pt>
    <dgm:pt modelId="{4285737C-D587-49EC-A932-2CBBCEA79D12}">
      <dgm:prSet phldrT="[Text]" custT="1"/>
      <dgm:spPr>
        <a:solidFill>
          <a:srgbClr val="FFD966"/>
        </a:solidFill>
        <a:ln>
          <a:solidFill>
            <a:schemeClr val="tx1"/>
          </a:solidFill>
        </a:ln>
      </dgm:spPr>
      <dgm:t>
        <a:bodyPr/>
        <a:lstStyle/>
        <a:p>
          <a:r>
            <a:rPr lang="en-US" sz="2400" dirty="0">
              <a:latin typeface="Cambria" panose="02040503050406030204" pitchFamily="18" charset="0"/>
            </a:rPr>
            <a:t>Training</a:t>
          </a:r>
        </a:p>
      </dgm:t>
    </dgm:pt>
    <dgm:pt modelId="{1F58D18B-145C-485D-AE38-CB22CD838320}" type="parTrans" cxnId="{2836A4A7-9BB9-4E77-AD03-4DF4010E2CA3}">
      <dgm:prSet/>
      <dgm:spPr/>
      <dgm:t>
        <a:bodyPr/>
        <a:lstStyle/>
        <a:p>
          <a:endParaRPr lang="en-US" sz="2000">
            <a:latin typeface="Cambria" panose="02040503050406030204" pitchFamily="18" charset="0"/>
          </a:endParaRPr>
        </a:p>
      </dgm:t>
    </dgm:pt>
    <dgm:pt modelId="{BDDF8F55-32BA-4688-9D8D-3C4DB0B78D55}" type="sibTrans" cxnId="{2836A4A7-9BB9-4E77-AD03-4DF4010E2CA3}">
      <dgm:prSet/>
      <dgm:spPr/>
      <dgm:t>
        <a:bodyPr/>
        <a:lstStyle/>
        <a:p>
          <a:endParaRPr lang="en-US" sz="2000">
            <a:latin typeface="Cambria" panose="02040503050406030204" pitchFamily="18" charset="0"/>
          </a:endParaRPr>
        </a:p>
      </dgm:t>
    </dgm:pt>
    <dgm:pt modelId="{DE3EBF1E-E8FA-484A-A7D6-6DC470EB6B65}">
      <dgm:prSet phldrT="[Text]" custT="1"/>
      <dgm:spPr>
        <a:solidFill>
          <a:srgbClr val="FFC000"/>
        </a:solidFill>
        <a:ln>
          <a:solidFill>
            <a:schemeClr val="tx1"/>
          </a:solidFill>
        </a:ln>
      </dgm:spPr>
      <dgm:t>
        <a:bodyPr/>
        <a:lstStyle/>
        <a:p>
          <a:r>
            <a:rPr lang="en-US" sz="1800" dirty="0">
              <a:solidFill>
                <a:schemeClr val="tx1"/>
              </a:solidFill>
              <a:latin typeface="Cambria" panose="02040503050406030204" pitchFamily="18" charset="0"/>
            </a:rPr>
            <a:t>On evidence-based pharmacological interventions</a:t>
          </a:r>
        </a:p>
      </dgm:t>
    </dgm:pt>
    <dgm:pt modelId="{A33DA59E-93E0-488B-AE5D-D606C24A51C2}" type="parTrans" cxnId="{DC94FC70-3A5E-4F11-8516-441127FD09A6}">
      <dgm:prSet/>
      <dgm:spPr/>
      <dgm:t>
        <a:bodyPr/>
        <a:lstStyle/>
        <a:p>
          <a:endParaRPr lang="en-US" sz="2000">
            <a:latin typeface="Cambria" panose="02040503050406030204" pitchFamily="18" charset="0"/>
          </a:endParaRPr>
        </a:p>
      </dgm:t>
    </dgm:pt>
    <dgm:pt modelId="{5AC6E27E-9AD0-4F2F-9A4E-0243EC94C84A}" type="sibTrans" cxnId="{DC94FC70-3A5E-4F11-8516-441127FD09A6}">
      <dgm:prSet/>
      <dgm:spPr/>
      <dgm:t>
        <a:bodyPr/>
        <a:lstStyle/>
        <a:p>
          <a:endParaRPr lang="en-US" sz="2000">
            <a:latin typeface="Cambria" panose="02040503050406030204" pitchFamily="18" charset="0"/>
          </a:endParaRPr>
        </a:p>
      </dgm:t>
    </dgm:pt>
    <dgm:pt modelId="{1502B998-B092-4D09-B5D6-AFC34BC7CD70}">
      <dgm:prSet phldrT="[Text]" custT="1"/>
      <dgm:spPr>
        <a:solidFill>
          <a:srgbClr val="FFC000"/>
        </a:solidFill>
        <a:ln>
          <a:solidFill>
            <a:schemeClr val="tx1"/>
          </a:solidFill>
        </a:ln>
      </dgm:spPr>
      <dgm:t>
        <a:bodyPr/>
        <a:lstStyle/>
        <a:p>
          <a:r>
            <a:rPr lang="en-US" sz="1800" dirty="0">
              <a:solidFill>
                <a:schemeClr val="tx1"/>
              </a:solidFill>
              <a:latin typeface="Cambria" panose="02040503050406030204" pitchFamily="18" charset="0"/>
            </a:rPr>
            <a:t>About requirements for treatment at discharge </a:t>
          </a:r>
        </a:p>
      </dgm:t>
    </dgm:pt>
    <dgm:pt modelId="{EE20A9E6-5E7E-4F70-8664-4F3A5B0FE71B}" type="parTrans" cxnId="{B07AA6F9-3589-4B77-AE29-9DC5D4126E9A}">
      <dgm:prSet/>
      <dgm:spPr/>
      <dgm:t>
        <a:bodyPr/>
        <a:lstStyle/>
        <a:p>
          <a:endParaRPr lang="en-US" sz="2000">
            <a:latin typeface="Cambria" panose="02040503050406030204" pitchFamily="18" charset="0"/>
          </a:endParaRPr>
        </a:p>
      </dgm:t>
    </dgm:pt>
    <dgm:pt modelId="{2975EC41-14DF-4741-B43D-DB4CABBEBF16}" type="sibTrans" cxnId="{B07AA6F9-3589-4B77-AE29-9DC5D4126E9A}">
      <dgm:prSet/>
      <dgm:spPr/>
      <dgm:t>
        <a:bodyPr/>
        <a:lstStyle/>
        <a:p>
          <a:endParaRPr lang="en-US" sz="2000">
            <a:latin typeface="Cambria" panose="02040503050406030204" pitchFamily="18" charset="0"/>
          </a:endParaRPr>
        </a:p>
      </dgm:t>
    </dgm:pt>
    <dgm:pt modelId="{2C8EDF38-4DBA-40AE-BA06-6E131B625B50}">
      <dgm:prSet phldrT="[Text]" custT="1"/>
      <dgm:spPr>
        <a:solidFill>
          <a:srgbClr val="CFD5EA"/>
        </a:solidFill>
        <a:ln>
          <a:solidFill>
            <a:schemeClr val="tx1"/>
          </a:solidFill>
        </a:ln>
      </dgm:spPr>
      <dgm:t>
        <a:bodyPr/>
        <a:lstStyle/>
        <a:p>
          <a:r>
            <a:rPr lang="en-US" sz="2400" dirty="0">
              <a:latin typeface="Cambria" panose="02040503050406030204" pitchFamily="18" charset="0"/>
            </a:rPr>
            <a:t>Partnership </a:t>
          </a:r>
        </a:p>
      </dgm:t>
    </dgm:pt>
    <dgm:pt modelId="{77103C09-086A-4244-B937-CCF9CB5624AA}" type="parTrans" cxnId="{3BBAD834-835D-4340-BD9E-8CA7242236A5}">
      <dgm:prSet/>
      <dgm:spPr/>
      <dgm:t>
        <a:bodyPr/>
        <a:lstStyle/>
        <a:p>
          <a:endParaRPr lang="en-US" sz="2000">
            <a:latin typeface="Cambria" panose="02040503050406030204" pitchFamily="18" charset="0"/>
          </a:endParaRPr>
        </a:p>
      </dgm:t>
    </dgm:pt>
    <dgm:pt modelId="{7D8DFD1B-7ECD-4C11-8F27-B36A4ADC98B3}" type="sibTrans" cxnId="{3BBAD834-835D-4340-BD9E-8CA7242236A5}">
      <dgm:prSet/>
      <dgm:spPr/>
      <dgm:t>
        <a:bodyPr/>
        <a:lstStyle/>
        <a:p>
          <a:endParaRPr lang="en-US" sz="2000">
            <a:latin typeface="Cambria" panose="02040503050406030204" pitchFamily="18" charset="0"/>
          </a:endParaRPr>
        </a:p>
      </dgm:t>
    </dgm:pt>
    <dgm:pt modelId="{5EDBD33D-A1F2-4B1D-8DA2-5BFE4673FE8A}">
      <dgm:prSet phldrT="[Text]" custT="1"/>
      <dgm:spPr>
        <a:solidFill>
          <a:srgbClr val="4472C4"/>
        </a:solidFill>
        <a:ln>
          <a:solidFill>
            <a:schemeClr val="tx1"/>
          </a:solidFill>
        </a:ln>
      </dgm:spPr>
      <dgm:t>
        <a:bodyPr/>
        <a:lstStyle/>
        <a:p>
          <a:r>
            <a:rPr lang="en-US" sz="1800" dirty="0">
              <a:solidFill>
                <a:schemeClr val="bg1"/>
              </a:solidFill>
              <a:latin typeface="Cambria" panose="02040503050406030204" pitchFamily="18" charset="0"/>
            </a:rPr>
            <a:t>Active relationship with personnel at the tobacco cessation treatment centers</a:t>
          </a:r>
        </a:p>
      </dgm:t>
    </dgm:pt>
    <dgm:pt modelId="{A2FCCB42-EC7C-4FF0-8F33-385C3B35349F}" type="parTrans" cxnId="{A6697FE6-9283-453E-9743-EB9815BBFEAB}">
      <dgm:prSet/>
      <dgm:spPr/>
      <dgm:t>
        <a:bodyPr/>
        <a:lstStyle/>
        <a:p>
          <a:endParaRPr lang="en-US" sz="2000">
            <a:latin typeface="Cambria" panose="02040503050406030204" pitchFamily="18" charset="0"/>
          </a:endParaRPr>
        </a:p>
      </dgm:t>
    </dgm:pt>
    <dgm:pt modelId="{A68E73B6-1F13-444E-A3D4-764A1531236E}" type="sibTrans" cxnId="{A6697FE6-9283-453E-9743-EB9815BBFEAB}">
      <dgm:prSet/>
      <dgm:spPr/>
      <dgm:t>
        <a:bodyPr/>
        <a:lstStyle/>
        <a:p>
          <a:endParaRPr lang="en-US" sz="2000">
            <a:latin typeface="Cambria" panose="02040503050406030204" pitchFamily="18" charset="0"/>
          </a:endParaRPr>
        </a:p>
      </dgm:t>
    </dgm:pt>
    <dgm:pt modelId="{0FFA3FAA-D9B3-4C2E-8231-150D068D6C06}">
      <dgm:prSet phldrT="[Text]" custT="1"/>
      <dgm:spPr>
        <a:solidFill>
          <a:srgbClr val="4472C4"/>
        </a:solidFill>
        <a:ln>
          <a:solidFill>
            <a:schemeClr val="tx1"/>
          </a:solidFill>
        </a:ln>
      </dgm:spPr>
      <dgm:t>
        <a:bodyPr/>
        <a:lstStyle/>
        <a:p>
          <a:r>
            <a:rPr lang="en-US" sz="1800" dirty="0">
              <a:solidFill>
                <a:schemeClr val="bg1"/>
              </a:solidFill>
              <a:latin typeface="Cambria" panose="02040503050406030204" pitchFamily="18" charset="0"/>
            </a:rPr>
            <a:t>Improve direction from physicians</a:t>
          </a:r>
        </a:p>
      </dgm:t>
    </dgm:pt>
    <dgm:pt modelId="{E41D59C4-C124-49FE-81D7-43C835A0DDB3}" type="parTrans" cxnId="{9EDA604D-2BD4-4228-8600-C8CDFE6FF448}">
      <dgm:prSet/>
      <dgm:spPr/>
      <dgm:t>
        <a:bodyPr/>
        <a:lstStyle/>
        <a:p>
          <a:endParaRPr lang="en-US" sz="2000">
            <a:latin typeface="Cambria" panose="02040503050406030204" pitchFamily="18" charset="0"/>
          </a:endParaRPr>
        </a:p>
      </dgm:t>
    </dgm:pt>
    <dgm:pt modelId="{06E71BF9-3251-45EC-8664-F60C0A0C8F1E}" type="sibTrans" cxnId="{9EDA604D-2BD4-4228-8600-C8CDFE6FF448}">
      <dgm:prSet/>
      <dgm:spPr/>
      <dgm:t>
        <a:bodyPr/>
        <a:lstStyle/>
        <a:p>
          <a:endParaRPr lang="en-US" sz="2000">
            <a:latin typeface="Cambria" panose="02040503050406030204" pitchFamily="18" charset="0"/>
          </a:endParaRPr>
        </a:p>
      </dgm:t>
    </dgm:pt>
    <dgm:pt modelId="{87627F2A-8D34-45ED-A869-4DA7E7CE9EFF}">
      <dgm:prSet custT="1"/>
      <dgm:spPr>
        <a:solidFill>
          <a:srgbClr val="548235"/>
        </a:solidFill>
        <a:ln>
          <a:solidFill>
            <a:schemeClr val="tx1"/>
          </a:solidFill>
        </a:ln>
      </dgm:spPr>
      <dgm:t>
        <a:bodyPr/>
        <a:lstStyle/>
        <a:p>
          <a:r>
            <a:rPr lang="en-US" sz="1800" dirty="0">
              <a:solidFill>
                <a:schemeClr val="bg1"/>
              </a:solidFill>
              <a:latin typeface="Cambria" panose="02040503050406030204" pitchFamily="18" charset="0"/>
            </a:rPr>
            <a:t>List of community resources for patients to use at discharge </a:t>
          </a:r>
        </a:p>
      </dgm:t>
    </dgm:pt>
    <dgm:pt modelId="{BA80EDA4-910A-4B07-9233-DF1E8AE2CA5B}" type="parTrans" cxnId="{17DE42EF-0006-4297-A79A-76C1BB6FCD21}">
      <dgm:prSet/>
      <dgm:spPr/>
      <dgm:t>
        <a:bodyPr/>
        <a:lstStyle/>
        <a:p>
          <a:endParaRPr lang="en-US" sz="2000">
            <a:latin typeface="Cambria" panose="02040503050406030204" pitchFamily="18" charset="0"/>
          </a:endParaRPr>
        </a:p>
      </dgm:t>
    </dgm:pt>
    <dgm:pt modelId="{E3A32C0E-F551-4CC9-A1DF-BA345322B910}" type="sibTrans" cxnId="{17DE42EF-0006-4297-A79A-76C1BB6FCD21}">
      <dgm:prSet/>
      <dgm:spPr/>
      <dgm:t>
        <a:bodyPr/>
        <a:lstStyle/>
        <a:p>
          <a:endParaRPr lang="en-US" sz="2000">
            <a:latin typeface="Cambria" panose="02040503050406030204" pitchFamily="18" charset="0"/>
          </a:endParaRPr>
        </a:p>
      </dgm:t>
    </dgm:pt>
    <dgm:pt modelId="{C78B4BCF-1A32-4070-AA8F-1457CBAB5BE9}">
      <dgm:prSet custT="1"/>
      <dgm:spPr>
        <a:solidFill>
          <a:srgbClr val="FFC000"/>
        </a:solidFill>
        <a:ln>
          <a:solidFill>
            <a:schemeClr val="tx1"/>
          </a:solidFill>
        </a:ln>
      </dgm:spPr>
      <dgm:t>
        <a:bodyPr/>
        <a:lstStyle/>
        <a:p>
          <a:r>
            <a:rPr lang="en-US" sz="1800" dirty="0">
              <a:solidFill>
                <a:schemeClr val="tx1"/>
              </a:solidFill>
              <a:latin typeface="Cambria" panose="02040503050406030204" pitchFamily="18" charset="0"/>
            </a:rPr>
            <a:t>Related to specialized treatment programs</a:t>
          </a:r>
        </a:p>
      </dgm:t>
    </dgm:pt>
    <dgm:pt modelId="{6CEB5EF3-64E0-4300-B903-4B330F14C913}" type="parTrans" cxnId="{A20F485B-5EBF-47A0-B12E-42666BED8DCD}">
      <dgm:prSet/>
      <dgm:spPr/>
      <dgm:t>
        <a:bodyPr/>
        <a:lstStyle/>
        <a:p>
          <a:endParaRPr lang="en-US" sz="2000">
            <a:latin typeface="Cambria" panose="02040503050406030204" pitchFamily="18" charset="0"/>
          </a:endParaRPr>
        </a:p>
      </dgm:t>
    </dgm:pt>
    <dgm:pt modelId="{64600C7B-834D-4169-82B6-E8C6B0188259}" type="sibTrans" cxnId="{A20F485B-5EBF-47A0-B12E-42666BED8DCD}">
      <dgm:prSet/>
      <dgm:spPr/>
      <dgm:t>
        <a:bodyPr/>
        <a:lstStyle/>
        <a:p>
          <a:endParaRPr lang="en-US" sz="2000">
            <a:latin typeface="Cambria" panose="02040503050406030204" pitchFamily="18" charset="0"/>
          </a:endParaRPr>
        </a:p>
      </dgm:t>
    </dgm:pt>
    <dgm:pt modelId="{83378E85-559C-4433-9B9D-F6C55F08DE54}" type="pres">
      <dgm:prSet presAssocID="{A3BB213E-5F18-42FC-9CF2-59C9BDC15E78}" presName="theList" presStyleCnt="0">
        <dgm:presLayoutVars>
          <dgm:dir/>
          <dgm:animLvl val="lvl"/>
          <dgm:resizeHandles val="exact"/>
        </dgm:presLayoutVars>
      </dgm:prSet>
      <dgm:spPr/>
    </dgm:pt>
    <dgm:pt modelId="{B383A99C-204B-4232-B74E-097111AC12A6}" type="pres">
      <dgm:prSet presAssocID="{333E8577-A088-4A59-A43E-A2BA5B4B974A}" presName="compNode" presStyleCnt="0"/>
      <dgm:spPr/>
    </dgm:pt>
    <dgm:pt modelId="{61D56CA1-BFFB-48D6-A5A1-196611D8A3B3}" type="pres">
      <dgm:prSet presAssocID="{333E8577-A088-4A59-A43E-A2BA5B4B974A}" presName="aNode" presStyleLbl="bgShp" presStyleIdx="0" presStyleCnt="3" custLinFactNeighborX="-38" custLinFactNeighborY="17797"/>
      <dgm:spPr/>
    </dgm:pt>
    <dgm:pt modelId="{0DF1C1FD-8BEE-426A-B96D-3AFB51684E03}" type="pres">
      <dgm:prSet presAssocID="{333E8577-A088-4A59-A43E-A2BA5B4B974A}" presName="textNode" presStyleLbl="bgShp" presStyleIdx="0" presStyleCnt="3"/>
      <dgm:spPr/>
    </dgm:pt>
    <dgm:pt modelId="{A2B4D9EE-9B11-4CE3-86F3-B698207D6378}" type="pres">
      <dgm:prSet presAssocID="{333E8577-A088-4A59-A43E-A2BA5B4B974A}" presName="compChildNode" presStyleCnt="0"/>
      <dgm:spPr/>
    </dgm:pt>
    <dgm:pt modelId="{048C16F3-E837-4EE9-8CC7-0F6253AD1207}" type="pres">
      <dgm:prSet presAssocID="{333E8577-A088-4A59-A43E-A2BA5B4B974A}" presName="theInnerList" presStyleCnt="0"/>
      <dgm:spPr/>
    </dgm:pt>
    <dgm:pt modelId="{B9422302-2A68-4D85-8B45-1C772863BA2E}" type="pres">
      <dgm:prSet presAssocID="{ACE45B38-1509-4619-A952-F3A776AC1E15}" presName="childNode" presStyleLbl="node1" presStyleIdx="0" presStyleCnt="8" custLinFactNeighborY="-5220">
        <dgm:presLayoutVars>
          <dgm:bulletEnabled val="1"/>
        </dgm:presLayoutVars>
      </dgm:prSet>
      <dgm:spPr/>
    </dgm:pt>
    <dgm:pt modelId="{37563B90-FCFA-4977-828C-C25F5BE76F40}" type="pres">
      <dgm:prSet presAssocID="{ACE45B38-1509-4619-A952-F3A776AC1E15}" presName="aSpace2" presStyleCnt="0"/>
      <dgm:spPr/>
    </dgm:pt>
    <dgm:pt modelId="{EA4AFC54-56B8-43B8-948E-776F8088F12F}" type="pres">
      <dgm:prSet presAssocID="{9BD52230-9FD0-4B59-B388-7589EC344F8E}" presName="childNode" presStyleLbl="node1" presStyleIdx="1" presStyleCnt="8" custScaleX="109342" custScaleY="97343">
        <dgm:presLayoutVars>
          <dgm:bulletEnabled val="1"/>
        </dgm:presLayoutVars>
      </dgm:prSet>
      <dgm:spPr/>
    </dgm:pt>
    <dgm:pt modelId="{3AC06935-D0EB-482A-B3AA-DE80711E3BE2}" type="pres">
      <dgm:prSet presAssocID="{9BD52230-9FD0-4B59-B388-7589EC344F8E}" presName="aSpace2" presStyleCnt="0"/>
      <dgm:spPr/>
    </dgm:pt>
    <dgm:pt modelId="{D9BDDE26-2E4D-4ECC-B7EB-DD3713056170}" type="pres">
      <dgm:prSet presAssocID="{87627F2A-8D34-45ED-A869-4DA7E7CE9EFF}" presName="childNode" presStyleLbl="node1" presStyleIdx="2" presStyleCnt="8">
        <dgm:presLayoutVars>
          <dgm:bulletEnabled val="1"/>
        </dgm:presLayoutVars>
      </dgm:prSet>
      <dgm:spPr/>
    </dgm:pt>
    <dgm:pt modelId="{1B42A744-36CD-4E66-A3AE-88CC53F30F80}" type="pres">
      <dgm:prSet presAssocID="{333E8577-A088-4A59-A43E-A2BA5B4B974A}" presName="aSpace" presStyleCnt="0"/>
      <dgm:spPr/>
    </dgm:pt>
    <dgm:pt modelId="{88A57DA9-2DCB-46F9-8035-A46A330302BA}" type="pres">
      <dgm:prSet presAssocID="{4285737C-D587-49EC-A932-2CBBCEA79D12}" presName="compNode" presStyleCnt="0"/>
      <dgm:spPr/>
    </dgm:pt>
    <dgm:pt modelId="{F69497F2-344D-4CEA-9149-7739D25AE6F4}" type="pres">
      <dgm:prSet presAssocID="{4285737C-D587-49EC-A932-2CBBCEA79D12}" presName="aNode" presStyleLbl="bgShp" presStyleIdx="1" presStyleCnt="3" custLinFactNeighborX="-3057" custLinFactNeighborY="17572"/>
      <dgm:spPr/>
    </dgm:pt>
    <dgm:pt modelId="{801DA0D6-CEED-4900-9F37-4DDB4A49C802}" type="pres">
      <dgm:prSet presAssocID="{4285737C-D587-49EC-A932-2CBBCEA79D12}" presName="textNode" presStyleLbl="bgShp" presStyleIdx="1" presStyleCnt="3"/>
      <dgm:spPr/>
    </dgm:pt>
    <dgm:pt modelId="{EBAA44EC-37B9-4678-BD19-AA097D388FAB}" type="pres">
      <dgm:prSet presAssocID="{4285737C-D587-49EC-A932-2CBBCEA79D12}" presName="compChildNode" presStyleCnt="0"/>
      <dgm:spPr/>
    </dgm:pt>
    <dgm:pt modelId="{D9ED0CAD-1532-4DAB-AE77-609D0D5DC900}" type="pres">
      <dgm:prSet presAssocID="{4285737C-D587-49EC-A932-2CBBCEA79D12}" presName="theInnerList" presStyleCnt="0"/>
      <dgm:spPr/>
    </dgm:pt>
    <dgm:pt modelId="{B78C2201-BCA2-4221-8D1B-6D7B9568A23F}" type="pres">
      <dgm:prSet presAssocID="{DE3EBF1E-E8FA-484A-A7D6-6DC470EB6B65}" presName="childNode" presStyleLbl="node1" presStyleIdx="3" presStyleCnt="8">
        <dgm:presLayoutVars>
          <dgm:bulletEnabled val="1"/>
        </dgm:presLayoutVars>
      </dgm:prSet>
      <dgm:spPr/>
    </dgm:pt>
    <dgm:pt modelId="{ACBCC15F-F7F3-4B5D-9634-563B50517B63}" type="pres">
      <dgm:prSet presAssocID="{DE3EBF1E-E8FA-484A-A7D6-6DC470EB6B65}" presName="aSpace2" presStyleCnt="0"/>
      <dgm:spPr/>
    </dgm:pt>
    <dgm:pt modelId="{964AEC71-F556-47FE-9FD7-98F868A29239}" type="pres">
      <dgm:prSet presAssocID="{1502B998-B092-4D09-B5D6-AFC34BC7CD70}" presName="childNode" presStyleLbl="node1" presStyleIdx="4" presStyleCnt="8">
        <dgm:presLayoutVars>
          <dgm:bulletEnabled val="1"/>
        </dgm:presLayoutVars>
      </dgm:prSet>
      <dgm:spPr/>
    </dgm:pt>
    <dgm:pt modelId="{7D5C6D2E-B576-4238-95CF-631D2C3BDD04}" type="pres">
      <dgm:prSet presAssocID="{1502B998-B092-4D09-B5D6-AFC34BC7CD70}" presName="aSpace2" presStyleCnt="0"/>
      <dgm:spPr/>
    </dgm:pt>
    <dgm:pt modelId="{669FBD50-3B98-48D6-8958-529753161FF2}" type="pres">
      <dgm:prSet presAssocID="{C78B4BCF-1A32-4070-AA8F-1457CBAB5BE9}" presName="childNode" presStyleLbl="node1" presStyleIdx="5" presStyleCnt="8">
        <dgm:presLayoutVars>
          <dgm:bulletEnabled val="1"/>
        </dgm:presLayoutVars>
      </dgm:prSet>
      <dgm:spPr/>
    </dgm:pt>
    <dgm:pt modelId="{1815F297-13B5-4335-B2BD-ACB4F5054D3F}" type="pres">
      <dgm:prSet presAssocID="{4285737C-D587-49EC-A932-2CBBCEA79D12}" presName="aSpace" presStyleCnt="0"/>
      <dgm:spPr/>
    </dgm:pt>
    <dgm:pt modelId="{F6DAC9F4-8DEC-4C7E-897F-C504BD9F748C}" type="pres">
      <dgm:prSet presAssocID="{2C8EDF38-4DBA-40AE-BA06-6E131B625B50}" presName="compNode" presStyleCnt="0"/>
      <dgm:spPr/>
    </dgm:pt>
    <dgm:pt modelId="{32416FD5-725A-4698-AF70-FBAB416C8911}" type="pres">
      <dgm:prSet presAssocID="{2C8EDF38-4DBA-40AE-BA06-6E131B625B50}" presName="aNode" presStyleLbl="bgShp" presStyleIdx="2" presStyleCnt="3" custLinFactNeighborX="455" custLinFactNeighborY="17797"/>
      <dgm:spPr/>
    </dgm:pt>
    <dgm:pt modelId="{7A627BBF-06D4-477D-B914-56669890F9EE}" type="pres">
      <dgm:prSet presAssocID="{2C8EDF38-4DBA-40AE-BA06-6E131B625B50}" presName="textNode" presStyleLbl="bgShp" presStyleIdx="2" presStyleCnt="3"/>
      <dgm:spPr/>
    </dgm:pt>
    <dgm:pt modelId="{64C80B44-FBA6-48DF-A109-45D4AAF20DA2}" type="pres">
      <dgm:prSet presAssocID="{2C8EDF38-4DBA-40AE-BA06-6E131B625B50}" presName="compChildNode" presStyleCnt="0"/>
      <dgm:spPr/>
    </dgm:pt>
    <dgm:pt modelId="{DF566285-C896-4681-BD1C-B3F5519594D9}" type="pres">
      <dgm:prSet presAssocID="{2C8EDF38-4DBA-40AE-BA06-6E131B625B50}" presName="theInnerList" presStyleCnt="0"/>
      <dgm:spPr/>
    </dgm:pt>
    <dgm:pt modelId="{4E971016-991A-445A-AE27-830F9A390B72}" type="pres">
      <dgm:prSet presAssocID="{5EDBD33D-A1F2-4B1D-8DA2-5BFE4673FE8A}" presName="childNode" presStyleLbl="node1" presStyleIdx="6" presStyleCnt="8">
        <dgm:presLayoutVars>
          <dgm:bulletEnabled val="1"/>
        </dgm:presLayoutVars>
      </dgm:prSet>
      <dgm:spPr/>
    </dgm:pt>
    <dgm:pt modelId="{FD2B93E5-62AA-48C0-832D-FD686BAB0B9E}" type="pres">
      <dgm:prSet presAssocID="{5EDBD33D-A1F2-4B1D-8DA2-5BFE4673FE8A}" presName="aSpace2" presStyleCnt="0"/>
      <dgm:spPr/>
    </dgm:pt>
    <dgm:pt modelId="{C16DF722-6FD2-4775-B17C-7027F2822E97}" type="pres">
      <dgm:prSet presAssocID="{0FFA3FAA-D9B3-4C2E-8231-150D068D6C06}" presName="childNode" presStyleLbl="node1" presStyleIdx="7" presStyleCnt="8">
        <dgm:presLayoutVars>
          <dgm:bulletEnabled val="1"/>
        </dgm:presLayoutVars>
      </dgm:prSet>
      <dgm:spPr/>
    </dgm:pt>
  </dgm:ptLst>
  <dgm:cxnLst>
    <dgm:cxn modelId="{FBD72A12-6C6B-4560-A9E8-BD4A241ABB38}" srcId="{333E8577-A088-4A59-A43E-A2BA5B4B974A}" destId="{ACE45B38-1509-4619-A952-F3A776AC1E15}" srcOrd="0" destOrd="0" parTransId="{E971C709-660A-4E5E-916E-A8727136B1DF}" sibTransId="{C2AD71D4-5176-4B87-A432-A78A656E47B3}"/>
    <dgm:cxn modelId="{3D0F6917-40F8-42DA-B1C1-2AA051B40E31}" type="presOf" srcId="{333E8577-A088-4A59-A43E-A2BA5B4B974A}" destId="{0DF1C1FD-8BEE-426A-B96D-3AFB51684E03}" srcOrd="1" destOrd="0" presId="urn:microsoft.com/office/officeart/2005/8/layout/lProcess2"/>
    <dgm:cxn modelId="{34047E34-863D-4353-9525-84052FAF7312}" type="presOf" srcId="{5EDBD33D-A1F2-4B1D-8DA2-5BFE4673FE8A}" destId="{4E971016-991A-445A-AE27-830F9A390B72}" srcOrd="0" destOrd="0" presId="urn:microsoft.com/office/officeart/2005/8/layout/lProcess2"/>
    <dgm:cxn modelId="{3BBAD834-835D-4340-BD9E-8CA7242236A5}" srcId="{A3BB213E-5F18-42FC-9CF2-59C9BDC15E78}" destId="{2C8EDF38-4DBA-40AE-BA06-6E131B625B50}" srcOrd="2" destOrd="0" parTransId="{77103C09-086A-4244-B937-CCF9CB5624AA}" sibTransId="{7D8DFD1B-7ECD-4C11-8F27-B36A4ADC98B3}"/>
    <dgm:cxn modelId="{A20F485B-5EBF-47A0-B12E-42666BED8DCD}" srcId="{4285737C-D587-49EC-A932-2CBBCEA79D12}" destId="{C78B4BCF-1A32-4070-AA8F-1457CBAB5BE9}" srcOrd="2" destOrd="0" parTransId="{6CEB5EF3-64E0-4300-B903-4B330F14C913}" sibTransId="{64600C7B-834D-4169-82B6-E8C6B0188259}"/>
    <dgm:cxn modelId="{7CB2EF67-99E1-43E2-9270-CED87A68EFF5}" type="presOf" srcId="{DE3EBF1E-E8FA-484A-A7D6-6DC470EB6B65}" destId="{B78C2201-BCA2-4221-8D1B-6D7B9568A23F}" srcOrd="0" destOrd="0" presId="urn:microsoft.com/office/officeart/2005/8/layout/lProcess2"/>
    <dgm:cxn modelId="{9EDA604D-2BD4-4228-8600-C8CDFE6FF448}" srcId="{2C8EDF38-4DBA-40AE-BA06-6E131B625B50}" destId="{0FFA3FAA-D9B3-4C2E-8231-150D068D6C06}" srcOrd="1" destOrd="0" parTransId="{E41D59C4-C124-49FE-81D7-43C835A0DDB3}" sibTransId="{06E71BF9-3251-45EC-8664-F60C0A0C8F1E}"/>
    <dgm:cxn modelId="{447A5A4E-BAB0-4B7E-96AB-09F9EB37817E}" type="presOf" srcId="{C78B4BCF-1A32-4070-AA8F-1457CBAB5BE9}" destId="{669FBD50-3B98-48D6-8958-529753161FF2}" srcOrd="0" destOrd="0" presId="urn:microsoft.com/office/officeart/2005/8/layout/lProcess2"/>
    <dgm:cxn modelId="{DC94FC70-3A5E-4F11-8516-441127FD09A6}" srcId="{4285737C-D587-49EC-A932-2CBBCEA79D12}" destId="{DE3EBF1E-E8FA-484A-A7D6-6DC470EB6B65}" srcOrd="0" destOrd="0" parTransId="{A33DA59E-93E0-488B-AE5D-D606C24A51C2}" sibTransId="{5AC6E27E-9AD0-4F2F-9A4E-0243EC94C84A}"/>
    <dgm:cxn modelId="{7D538974-9EFB-4B77-95E5-C2C8354F95AC}" srcId="{A3BB213E-5F18-42FC-9CF2-59C9BDC15E78}" destId="{333E8577-A088-4A59-A43E-A2BA5B4B974A}" srcOrd="0" destOrd="0" parTransId="{70D357E5-2A4B-43A2-87AF-CB0827B3FA1C}" sibTransId="{FB012A74-CEEC-4F2E-BA96-D135A4413CEF}"/>
    <dgm:cxn modelId="{63DC6494-AE14-463E-A07E-8E0F109CA6BF}" type="presOf" srcId="{333E8577-A088-4A59-A43E-A2BA5B4B974A}" destId="{61D56CA1-BFFB-48D6-A5A1-196611D8A3B3}" srcOrd="0" destOrd="0" presId="urn:microsoft.com/office/officeart/2005/8/layout/lProcess2"/>
    <dgm:cxn modelId="{2836A4A7-9BB9-4E77-AD03-4DF4010E2CA3}" srcId="{A3BB213E-5F18-42FC-9CF2-59C9BDC15E78}" destId="{4285737C-D587-49EC-A932-2CBBCEA79D12}" srcOrd="1" destOrd="0" parTransId="{1F58D18B-145C-485D-AE38-CB22CD838320}" sibTransId="{BDDF8F55-32BA-4688-9D8D-3C4DB0B78D55}"/>
    <dgm:cxn modelId="{A3A0B2AB-992C-40AF-9048-BD60987FE140}" type="presOf" srcId="{4285737C-D587-49EC-A932-2CBBCEA79D12}" destId="{F69497F2-344D-4CEA-9149-7739D25AE6F4}" srcOrd="0" destOrd="0" presId="urn:microsoft.com/office/officeart/2005/8/layout/lProcess2"/>
    <dgm:cxn modelId="{98B67CB6-4C64-46EE-8305-04938B3F5C70}" type="presOf" srcId="{87627F2A-8D34-45ED-A869-4DA7E7CE9EFF}" destId="{D9BDDE26-2E4D-4ECC-B7EB-DD3713056170}" srcOrd="0" destOrd="0" presId="urn:microsoft.com/office/officeart/2005/8/layout/lProcess2"/>
    <dgm:cxn modelId="{D85F58BA-EFCC-4EEB-B03E-C9AEB3B12942}" type="presOf" srcId="{2C8EDF38-4DBA-40AE-BA06-6E131B625B50}" destId="{7A627BBF-06D4-477D-B914-56669890F9EE}" srcOrd="1" destOrd="0" presId="urn:microsoft.com/office/officeart/2005/8/layout/lProcess2"/>
    <dgm:cxn modelId="{815CCEC8-2221-4C92-A14B-BADB17E1F5AF}" type="presOf" srcId="{9BD52230-9FD0-4B59-B388-7589EC344F8E}" destId="{EA4AFC54-56B8-43B8-948E-776F8088F12F}" srcOrd="0" destOrd="0" presId="urn:microsoft.com/office/officeart/2005/8/layout/lProcess2"/>
    <dgm:cxn modelId="{D1B21AD2-A286-4EF4-865C-2C53C5AA5073}" type="presOf" srcId="{2C8EDF38-4DBA-40AE-BA06-6E131B625B50}" destId="{32416FD5-725A-4698-AF70-FBAB416C8911}" srcOrd="0" destOrd="0" presId="urn:microsoft.com/office/officeart/2005/8/layout/lProcess2"/>
    <dgm:cxn modelId="{D4124AD8-B4DC-4144-9AF3-117EEABE773A}" type="presOf" srcId="{A3BB213E-5F18-42FC-9CF2-59C9BDC15E78}" destId="{83378E85-559C-4433-9B9D-F6C55F08DE54}" srcOrd="0" destOrd="0" presId="urn:microsoft.com/office/officeart/2005/8/layout/lProcess2"/>
    <dgm:cxn modelId="{E55876E0-C61E-47B4-9894-DB543B6F3DE6}" type="presOf" srcId="{4285737C-D587-49EC-A932-2CBBCEA79D12}" destId="{801DA0D6-CEED-4900-9F37-4DDB4A49C802}" srcOrd="1" destOrd="0" presId="urn:microsoft.com/office/officeart/2005/8/layout/lProcess2"/>
    <dgm:cxn modelId="{A6697FE6-9283-453E-9743-EB9815BBFEAB}" srcId="{2C8EDF38-4DBA-40AE-BA06-6E131B625B50}" destId="{5EDBD33D-A1F2-4B1D-8DA2-5BFE4673FE8A}" srcOrd="0" destOrd="0" parTransId="{A2FCCB42-EC7C-4FF0-8F33-385C3B35349F}" sibTransId="{A68E73B6-1F13-444E-A3D4-764A1531236E}"/>
    <dgm:cxn modelId="{3F9BA6E8-1C9A-4EC5-93AE-F31CF7C4C338}" type="presOf" srcId="{0FFA3FAA-D9B3-4C2E-8231-150D068D6C06}" destId="{C16DF722-6FD2-4775-B17C-7027F2822E97}" srcOrd="0" destOrd="0" presId="urn:microsoft.com/office/officeart/2005/8/layout/lProcess2"/>
    <dgm:cxn modelId="{17DE42EF-0006-4297-A79A-76C1BB6FCD21}" srcId="{333E8577-A088-4A59-A43E-A2BA5B4B974A}" destId="{87627F2A-8D34-45ED-A869-4DA7E7CE9EFF}" srcOrd="2" destOrd="0" parTransId="{BA80EDA4-910A-4B07-9233-DF1E8AE2CA5B}" sibTransId="{E3A32C0E-F551-4CC9-A1DF-BA345322B910}"/>
    <dgm:cxn modelId="{F395FDF1-C31A-4834-8CED-521FDE867006}" srcId="{333E8577-A088-4A59-A43E-A2BA5B4B974A}" destId="{9BD52230-9FD0-4B59-B388-7589EC344F8E}" srcOrd="1" destOrd="0" parTransId="{3BDCC49A-1802-4D38-A29D-C1475C452BAD}" sibTransId="{9E557806-272D-4C48-8F2A-546FE70643FA}"/>
    <dgm:cxn modelId="{7602F8F3-525B-442F-8BB9-EAF2DE16A1E3}" type="presOf" srcId="{1502B998-B092-4D09-B5D6-AFC34BC7CD70}" destId="{964AEC71-F556-47FE-9FD7-98F868A29239}" srcOrd="0" destOrd="0" presId="urn:microsoft.com/office/officeart/2005/8/layout/lProcess2"/>
    <dgm:cxn modelId="{B07AA6F9-3589-4B77-AE29-9DC5D4126E9A}" srcId="{4285737C-D587-49EC-A932-2CBBCEA79D12}" destId="{1502B998-B092-4D09-B5D6-AFC34BC7CD70}" srcOrd="1" destOrd="0" parTransId="{EE20A9E6-5E7E-4F70-8664-4F3A5B0FE71B}" sibTransId="{2975EC41-14DF-4741-B43D-DB4CABBEBF16}"/>
    <dgm:cxn modelId="{90DE4AFA-60EB-4106-89F2-5BAB7AB0B1A0}" type="presOf" srcId="{ACE45B38-1509-4619-A952-F3A776AC1E15}" destId="{B9422302-2A68-4D85-8B45-1C772863BA2E}" srcOrd="0" destOrd="0" presId="urn:microsoft.com/office/officeart/2005/8/layout/lProcess2"/>
    <dgm:cxn modelId="{AC2D3A2A-9246-4FC7-A247-1B8484CC9B5B}" type="presParOf" srcId="{83378E85-559C-4433-9B9D-F6C55F08DE54}" destId="{B383A99C-204B-4232-B74E-097111AC12A6}" srcOrd="0" destOrd="0" presId="urn:microsoft.com/office/officeart/2005/8/layout/lProcess2"/>
    <dgm:cxn modelId="{F038BD96-B62B-47CC-B8B7-B31D627AE415}" type="presParOf" srcId="{B383A99C-204B-4232-B74E-097111AC12A6}" destId="{61D56CA1-BFFB-48D6-A5A1-196611D8A3B3}" srcOrd="0" destOrd="0" presId="urn:microsoft.com/office/officeart/2005/8/layout/lProcess2"/>
    <dgm:cxn modelId="{7FE34DF9-DAB2-4D7E-ADDE-1038DA1A1E5A}" type="presParOf" srcId="{B383A99C-204B-4232-B74E-097111AC12A6}" destId="{0DF1C1FD-8BEE-426A-B96D-3AFB51684E03}" srcOrd="1" destOrd="0" presId="urn:microsoft.com/office/officeart/2005/8/layout/lProcess2"/>
    <dgm:cxn modelId="{E6F51C70-4939-4A2C-A408-06ACCC959736}" type="presParOf" srcId="{B383A99C-204B-4232-B74E-097111AC12A6}" destId="{A2B4D9EE-9B11-4CE3-86F3-B698207D6378}" srcOrd="2" destOrd="0" presId="urn:microsoft.com/office/officeart/2005/8/layout/lProcess2"/>
    <dgm:cxn modelId="{9C80A324-D986-4D18-8C7C-6A4F69CFD9DA}" type="presParOf" srcId="{A2B4D9EE-9B11-4CE3-86F3-B698207D6378}" destId="{048C16F3-E837-4EE9-8CC7-0F6253AD1207}" srcOrd="0" destOrd="0" presId="urn:microsoft.com/office/officeart/2005/8/layout/lProcess2"/>
    <dgm:cxn modelId="{FFC0A875-1BCF-410B-ADDC-68B10D930C59}" type="presParOf" srcId="{048C16F3-E837-4EE9-8CC7-0F6253AD1207}" destId="{B9422302-2A68-4D85-8B45-1C772863BA2E}" srcOrd="0" destOrd="0" presId="urn:microsoft.com/office/officeart/2005/8/layout/lProcess2"/>
    <dgm:cxn modelId="{B2077666-8A62-4BFA-B0A8-0DE05F827132}" type="presParOf" srcId="{048C16F3-E837-4EE9-8CC7-0F6253AD1207}" destId="{37563B90-FCFA-4977-828C-C25F5BE76F40}" srcOrd="1" destOrd="0" presId="urn:microsoft.com/office/officeart/2005/8/layout/lProcess2"/>
    <dgm:cxn modelId="{A7A37A5F-E0E4-4DD6-9CEE-593697D52067}" type="presParOf" srcId="{048C16F3-E837-4EE9-8CC7-0F6253AD1207}" destId="{EA4AFC54-56B8-43B8-948E-776F8088F12F}" srcOrd="2" destOrd="0" presId="urn:microsoft.com/office/officeart/2005/8/layout/lProcess2"/>
    <dgm:cxn modelId="{41A607AA-C84D-4A02-8B1C-DE5B760C989C}" type="presParOf" srcId="{048C16F3-E837-4EE9-8CC7-0F6253AD1207}" destId="{3AC06935-D0EB-482A-B3AA-DE80711E3BE2}" srcOrd="3" destOrd="0" presId="urn:microsoft.com/office/officeart/2005/8/layout/lProcess2"/>
    <dgm:cxn modelId="{A23A8483-9B42-4964-A26B-831F03C91438}" type="presParOf" srcId="{048C16F3-E837-4EE9-8CC7-0F6253AD1207}" destId="{D9BDDE26-2E4D-4ECC-B7EB-DD3713056170}" srcOrd="4" destOrd="0" presId="urn:microsoft.com/office/officeart/2005/8/layout/lProcess2"/>
    <dgm:cxn modelId="{24427ECB-E845-4ECA-958F-EC4CEA958C56}" type="presParOf" srcId="{83378E85-559C-4433-9B9D-F6C55F08DE54}" destId="{1B42A744-36CD-4E66-A3AE-88CC53F30F80}" srcOrd="1" destOrd="0" presId="urn:microsoft.com/office/officeart/2005/8/layout/lProcess2"/>
    <dgm:cxn modelId="{37D4ED96-C113-4C7E-89CB-FA61220573A6}" type="presParOf" srcId="{83378E85-559C-4433-9B9D-F6C55F08DE54}" destId="{88A57DA9-2DCB-46F9-8035-A46A330302BA}" srcOrd="2" destOrd="0" presId="urn:microsoft.com/office/officeart/2005/8/layout/lProcess2"/>
    <dgm:cxn modelId="{09155164-F1AD-4FE8-B800-DFBF30B7A1A0}" type="presParOf" srcId="{88A57DA9-2DCB-46F9-8035-A46A330302BA}" destId="{F69497F2-344D-4CEA-9149-7739D25AE6F4}" srcOrd="0" destOrd="0" presId="urn:microsoft.com/office/officeart/2005/8/layout/lProcess2"/>
    <dgm:cxn modelId="{2B8E1CC8-3451-45AA-BDD8-FFAB9C85F269}" type="presParOf" srcId="{88A57DA9-2DCB-46F9-8035-A46A330302BA}" destId="{801DA0D6-CEED-4900-9F37-4DDB4A49C802}" srcOrd="1" destOrd="0" presId="urn:microsoft.com/office/officeart/2005/8/layout/lProcess2"/>
    <dgm:cxn modelId="{DB195C61-CC0F-4506-AB91-4056F109F66D}" type="presParOf" srcId="{88A57DA9-2DCB-46F9-8035-A46A330302BA}" destId="{EBAA44EC-37B9-4678-BD19-AA097D388FAB}" srcOrd="2" destOrd="0" presId="urn:microsoft.com/office/officeart/2005/8/layout/lProcess2"/>
    <dgm:cxn modelId="{295DEE05-6825-46B7-ACC5-26F94ADCA01E}" type="presParOf" srcId="{EBAA44EC-37B9-4678-BD19-AA097D388FAB}" destId="{D9ED0CAD-1532-4DAB-AE77-609D0D5DC900}" srcOrd="0" destOrd="0" presId="urn:microsoft.com/office/officeart/2005/8/layout/lProcess2"/>
    <dgm:cxn modelId="{FF747A0B-A485-4AF5-8DEE-5E4EA1F3F738}" type="presParOf" srcId="{D9ED0CAD-1532-4DAB-AE77-609D0D5DC900}" destId="{B78C2201-BCA2-4221-8D1B-6D7B9568A23F}" srcOrd="0" destOrd="0" presId="urn:microsoft.com/office/officeart/2005/8/layout/lProcess2"/>
    <dgm:cxn modelId="{B8DDB850-5D4A-4EAC-A771-C4B552A30FA9}" type="presParOf" srcId="{D9ED0CAD-1532-4DAB-AE77-609D0D5DC900}" destId="{ACBCC15F-F7F3-4B5D-9634-563B50517B63}" srcOrd="1" destOrd="0" presId="urn:microsoft.com/office/officeart/2005/8/layout/lProcess2"/>
    <dgm:cxn modelId="{A5B851C2-A5D6-4BA6-91A1-002A906E7DFF}" type="presParOf" srcId="{D9ED0CAD-1532-4DAB-AE77-609D0D5DC900}" destId="{964AEC71-F556-47FE-9FD7-98F868A29239}" srcOrd="2" destOrd="0" presId="urn:microsoft.com/office/officeart/2005/8/layout/lProcess2"/>
    <dgm:cxn modelId="{9C00657D-028A-4FD3-A9F5-9F1AD2067FFF}" type="presParOf" srcId="{D9ED0CAD-1532-4DAB-AE77-609D0D5DC900}" destId="{7D5C6D2E-B576-4238-95CF-631D2C3BDD04}" srcOrd="3" destOrd="0" presId="urn:microsoft.com/office/officeart/2005/8/layout/lProcess2"/>
    <dgm:cxn modelId="{369424F6-DFC5-4BDB-BAE7-6FAF054939FF}" type="presParOf" srcId="{D9ED0CAD-1532-4DAB-AE77-609D0D5DC900}" destId="{669FBD50-3B98-48D6-8958-529753161FF2}" srcOrd="4" destOrd="0" presId="urn:microsoft.com/office/officeart/2005/8/layout/lProcess2"/>
    <dgm:cxn modelId="{726F16B2-C669-41B1-8CE5-946F8BBF0008}" type="presParOf" srcId="{83378E85-559C-4433-9B9D-F6C55F08DE54}" destId="{1815F297-13B5-4335-B2BD-ACB4F5054D3F}" srcOrd="3" destOrd="0" presId="urn:microsoft.com/office/officeart/2005/8/layout/lProcess2"/>
    <dgm:cxn modelId="{5A8782C7-9069-4F25-BF3C-54DBE6D1A7B4}" type="presParOf" srcId="{83378E85-559C-4433-9B9D-F6C55F08DE54}" destId="{F6DAC9F4-8DEC-4C7E-897F-C504BD9F748C}" srcOrd="4" destOrd="0" presId="urn:microsoft.com/office/officeart/2005/8/layout/lProcess2"/>
    <dgm:cxn modelId="{57266520-2E24-4B20-A851-0691115F3099}" type="presParOf" srcId="{F6DAC9F4-8DEC-4C7E-897F-C504BD9F748C}" destId="{32416FD5-725A-4698-AF70-FBAB416C8911}" srcOrd="0" destOrd="0" presId="urn:microsoft.com/office/officeart/2005/8/layout/lProcess2"/>
    <dgm:cxn modelId="{DCB2EF53-2B04-4EDC-9C3E-0981999D9D84}" type="presParOf" srcId="{F6DAC9F4-8DEC-4C7E-897F-C504BD9F748C}" destId="{7A627BBF-06D4-477D-B914-56669890F9EE}" srcOrd="1" destOrd="0" presId="urn:microsoft.com/office/officeart/2005/8/layout/lProcess2"/>
    <dgm:cxn modelId="{86C591AC-8A19-41D5-B76A-A407E0F21272}" type="presParOf" srcId="{F6DAC9F4-8DEC-4C7E-897F-C504BD9F748C}" destId="{64C80B44-FBA6-48DF-A109-45D4AAF20DA2}" srcOrd="2" destOrd="0" presId="urn:microsoft.com/office/officeart/2005/8/layout/lProcess2"/>
    <dgm:cxn modelId="{BB3614D1-26F1-43DA-AC5E-1339E848366F}" type="presParOf" srcId="{64C80B44-FBA6-48DF-A109-45D4AAF20DA2}" destId="{DF566285-C896-4681-BD1C-B3F5519594D9}" srcOrd="0" destOrd="0" presId="urn:microsoft.com/office/officeart/2005/8/layout/lProcess2"/>
    <dgm:cxn modelId="{4506F365-F446-4468-A062-79B97F148225}" type="presParOf" srcId="{DF566285-C896-4681-BD1C-B3F5519594D9}" destId="{4E971016-991A-445A-AE27-830F9A390B72}" srcOrd="0" destOrd="0" presId="urn:microsoft.com/office/officeart/2005/8/layout/lProcess2"/>
    <dgm:cxn modelId="{FDA441B4-E2EB-4E3D-A572-83FC12B2668C}" type="presParOf" srcId="{DF566285-C896-4681-BD1C-B3F5519594D9}" destId="{FD2B93E5-62AA-48C0-832D-FD686BAB0B9E}" srcOrd="1" destOrd="0" presId="urn:microsoft.com/office/officeart/2005/8/layout/lProcess2"/>
    <dgm:cxn modelId="{FD38F45D-6906-4DC5-BA22-F9B4C63C4646}" type="presParOf" srcId="{DF566285-C896-4681-BD1C-B3F5519594D9}" destId="{C16DF722-6FD2-4775-B17C-7027F2822E97}" srcOrd="2" destOrd="0" presId="urn:microsoft.com/office/officeart/2005/8/layout/lProcess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AA7ED5-47AD-4AB3-86C9-2F34C326A71A}" type="doc">
      <dgm:prSet loTypeId="urn:microsoft.com/office/officeart/2005/8/layout/gear1" loCatId="relationship" qsTypeId="urn:microsoft.com/office/officeart/2005/8/quickstyle/simple1" qsCatId="simple" csTypeId="urn:microsoft.com/office/officeart/2005/8/colors/accent1_2" csCatId="accent1" phldr="1"/>
      <dgm:spPr/>
    </dgm:pt>
    <dgm:pt modelId="{CE23E988-E730-468D-AFA0-0420074BD748}">
      <dgm:prSet phldrT="[Text]"/>
      <dgm:spPr/>
      <dgm:t>
        <a:bodyPr/>
        <a:lstStyle/>
        <a:p>
          <a:r>
            <a:rPr lang="en-US" dirty="0"/>
            <a:t>Electronic Discharge Plan</a:t>
          </a:r>
        </a:p>
      </dgm:t>
    </dgm:pt>
    <dgm:pt modelId="{FDAD9EFC-4104-43C7-BDF4-27A8D83D8168}" type="parTrans" cxnId="{EF223512-00A2-4517-8915-456D67A5CC35}">
      <dgm:prSet/>
      <dgm:spPr/>
      <dgm:t>
        <a:bodyPr/>
        <a:lstStyle/>
        <a:p>
          <a:endParaRPr lang="en-US"/>
        </a:p>
      </dgm:t>
    </dgm:pt>
    <dgm:pt modelId="{1257ED0D-AE84-4629-ACA8-3DB0C85281B0}" type="sibTrans" cxnId="{EF223512-00A2-4517-8915-456D67A5CC35}">
      <dgm:prSet/>
      <dgm:spPr/>
      <dgm:t>
        <a:bodyPr/>
        <a:lstStyle/>
        <a:p>
          <a:endParaRPr lang="en-US"/>
        </a:p>
      </dgm:t>
    </dgm:pt>
    <dgm:pt modelId="{34D9C4F6-4DEA-4E2F-8F9A-C9ECCA4E9303}">
      <dgm:prSet phldrT="[Text]"/>
      <dgm:spPr/>
      <dgm:t>
        <a:bodyPr/>
        <a:lstStyle/>
        <a:p>
          <a:r>
            <a:rPr lang="en-US" dirty="0"/>
            <a:t>TOB 3 Retrain</a:t>
          </a:r>
        </a:p>
      </dgm:t>
    </dgm:pt>
    <dgm:pt modelId="{5592A025-3A41-4ACF-9F0C-6C972C61E97E}" type="parTrans" cxnId="{804CA4EC-3C28-462B-9F9D-A4D7CA59A518}">
      <dgm:prSet/>
      <dgm:spPr/>
      <dgm:t>
        <a:bodyPr/>
        <a:lstStyle/>
        <a:p>
          <a:endParaRPr lang="en-US"/>
        </a:p>
      </dgm:t>
    </dgm:pt>
    <dgm:pt modelId="{D12CC13E-B497-4C68-80F6-A3B36C87709D}" type="sibTrans" cxnId="{804CA4EC-3C28-462B-9F9D-A4D7CA59A518}">
      <dgm:prSet/>
      <dgm:spPr/>
      <dgm:t>
        <a:bodyPr/>
        <a:lstStyle/>
        <a:p>
          <a:endParaRPr lang="en-US"/>
        </a:p>
      </dgm:t>
    </dgm:pt>
    <dgm:pt modelId="{27A94342-9F19-44F9-A696-4D709EE2EB7D}">
      <dgm:prSet phldrT="[Text]"/>
      <dgm:spPr/>
      <dgm:t>
        <a:bodyPr/>
        <a:lstStyle/>
        <a:p>
          <a:r>
            <a:rPr lang="en-US" dirty="0"/>
            <a:t>Quitline Added</a:t>
          </a:r>
        </a:p>
      </dgm:t>
    </dgm:pt>
    <dgm:pt modelId="{6429BCD0-B93E-48AB-8463-8D4F1BB0A7DE}" type="parTrans" cxnId="{99892E18-51B2-4644-BDCB-A2F01CA240D7}">
      <dgm:prSet/>
      <dgm:spPr/>
      <dgm:t>
        <a:bodyPr/>
        <a:lstStyle/>
        <a:p>
          <a:endParaRPr lang="en-US"/>
        </a:p>
      </dgm:t>
    </dgm:pt>
    <dgm:pt modelId="{81EBFDE9-8CE4-4B7A-886E-480707B5A0EC}" type="sibTrans" cxnId="{99892E18-51B2-4644-BDCB-A2F01CA240D7}">
      <dgm:prSet/>
      <dgm:spPr/>
      <dgm:t>
        <a:bodyPr/>
        <a:lstStyle/>
        <a:p>
          <a:endParaRPr lang="en-US"/>
        </a:p>
      </dgm:t>
    </dgm:pt>
    <dgm:pt modelId="{19ACB64E-0A69-4C22-8EB0-E8821621704A}" type="pres">
      <dgm:prSet presAssocID="{36AA7ED5-47AD-4AB3-86C9-2F34C326A71A}" presName="composite" presStyleCnt="0">
        <dgm:presLayoutVars>
          <dgm:chMax val="3"/>
          <dgm:animLvl val="lvl"/>
          <dgm:resizeHandles val="exact"/>
        </dgm:presLayoutVars>
      </dgm:prSet>
      <dgm:spPr/>
    </dgm:pt>
    <dgm:pt modelId="{819F8F5A-E8BB-4E92-9B80-DAE9A48FFA02}" type="pres">
      <dgm:prSet presAssocID="{CE23E988-E730-468D-AFA0-0420074BD748}" presName="gear1" presStyleLbl="node1" presStyleIdx="0" presStyleCnt="3">
        <dgm:presLayoutVars>
          <dgm:chMax val="1"/>
          <dgm:bulletEnabled val="1"/>
        </dgm:presLayoutVars>
      </dgm:prSet>
      <dgm:spPr/>
    </dgm:pt>
    <dgm:pt modelId="{099CC478-3AC3-4AB6-9BF5-398552BC963B}" type="pres">
      <dgm:prSet presAssocID="{CE23E988-E730-468D-AFA0-0420074BD748}" presName="gear1srcNode" presStyleLbl="node1" presStyleIdx="0" presStyleCnt="3"/>
      <dgm:spPr/>
    </dgm:pt>
    <dgm:pt modelId="{E3E40727-7C11-43CC-BAB9-666D8E851F83}" type="pres">
      <dgm:prSet presAssocID="{CE23E988-E730-468D-AFA0-0420074BD748}" presName="gear1dstNode" presStyleLbl="node1" presStyleIdx="0" presStyleCnt="3"/>
      <dgm:spPr/>
    </dgm:pt>
    <dgm:pt modelId="{39EF0796-A574-4BF2-9E5C-64F1B996784E}" type="pres">
      <dgm:prSet presAssocID="{34D9C4F6-4DEA-4E2F-8F9A-C9ECCA4E9303}" presName="gear2" presStyleLbl="node1" presStyleIdx="1" presStyleCnt="3">
        <dgm:presLayoutVars>
          <dgm:chMax val="1"/>
          <dgm:bulletEnabled val="1"/>
        </dgm:presLayoutVars>
      </dgm:prSet>
      <dgm:spPr/>
    </dgm:pt>
    <dgm:pt modelId="{80C58438-623B-4E75-B7CD-000850D8F2D3}" type="pres">
      <dgm:prSet presAssocID="{34D9C4F6-4DEA-4E2F-8F9A-C9ECCA4E9303}" presName="gear2srcNode" presStyleLbl="node1" presStyleIdx="1" presStyleCnt="3"/>
      <dgm:spPr/>
    </dgm:pt>
    <dgm:pt modelId="{617ADBE8-7744-4E5E-8A76-C5BBF2671197}" type="pres">
      <dgm:prSet presAssocID="{34D9C4F6-4DEA-4E2F-8F9A-C9ECCA4E9303}" presName="gear2dstNode" presStyleLbl="node1" presStyleIdx="1" presStyleCnt="3"/>
      <dgm:spPr/>
    </dgm:pt>
    <dgm:pt modelId="{3485FDC9-2964-417E-B528-B258F983273F}" type="pres">
      <dgm:prSet presAssocID="{27A94342-9F19-44F9-A696-4D709EE2EB7D}" presName="gear3" presStyleLbl="node1" presStyleIdx="2" presStyleCnt="3"/>
      <dgm:spPr/>
    </dgm:pt>
    <dgm:pt modelId="{5A4E431E-3429-4C5B-B60D-5EF181D1B141}" type="pres">
      <dgm:prSet presAssocID="{27A94342-9F19-44F9-A696-4D709EE2EB7D}" presName="gear3tx" presStyleLbl="node1" presStyleIdx="2" presStyleCnt="3">
        <dgm:presLayoutVars>
          <dgm:chMax val="1"/>
          <dgm:bulletEnabled val="1"/>
        </dgm:presLayoutVars>
      </dgm:prSet>
      <dgm:spPr/>
    </dgm:pt>
    <dgm:pt modelId="{AA9BF053-344A-4609-8F60-43641E97F469}" type="pres">
      <dgm:prSet presAssocID="{27A94342-9F19-44F9-A696-4D709EE2EB7D}" presName="gear3srcNode" presStyleLbl="node1" presStyleIdx="2" presStyleCnt="3"/>
      <dgm:spPr/>
    </dgm:pt>
    <dgm:pt modelId="{C57F2269-B2DA-4A65-9054-6F4D25268FCD}" type="pres">
      <dgm:prSet presAssocID="{27A94342-9F19-44F9-A696-4D709EE2EB7D}" presName="gear3dstNode" presStyleLbl="node1" presStyleIdx="2" presStyleCnt="3"/>
      <dgm:spPr/>
    </dgm:pt>
    <dgm:pt modelId="{F7472C78-D98C-45B8-BD19-8890AB78372F}" type="pres">
      <dgm:prSet presAssocID="{1257ED0D-AE84-4629-ACA8-3DB0C85281B0}" presName="connector1" presStyleLbl="sibTrans2D1" presStyleIdx="0" presStyleCnt="3"/>
      <dgm:spPr/>
    </dgm:pt>
    <dgm:pt modelId="{543FD6A6-27AB-474E-82D4-8746C8036AEA}" type="pres">
      <dgm:prSet presAssocID="{D12CC13E-B497-4C68-80F6-A3B36C87709D}" presName="connector2" presStyleLbl="sibTrans2D1" presStyleIdx="1" presStyleCnt="3"/>
      <dgm:spPr/>
    </dgm:pt>
    <dgm:pt modelId="{D9ACA396-750B-41BA-A4AF-2AD1CBC6EFE5}" type="pres">
      <dgm:prSet presAssocID="{81EBFDE9-8CE4-4B7A-886E-480707B5A0EC}" presName="connector3" presStyleLbl="sibTrans2D1" presStyleIdx="2" presStyleCnt="3"/>
      <dgm:spPr/>
    </dgm:pt>
  </dgm:ptLst>
  <dgm:cxnLst>
    <dgm:cxn modelId="{CBBC4902-7E41-4A5B-A3C5-EC708237BDAF}" type="presOf" srcId="{CE23E988-E730-468D-AFA0-0420074BD748}" destId="{819F8F5A-E8BB-4E92-9B80-DAE9A48FFA02}" srcOrd="0" destOrd="0" presId="urn:microsoft.com/office/officeart/2005/8/layout/gear1"/>
    <dgm:cxn modelId="{C836DF04-FF85-47FA-B3A6-9AB1E288DAC5}" type="presOf" srcId="{27A94342-9F19-44F9-A696-4D709EE2EB7D}" destId="{AA9BF053-344A-4609-8F60-43641E97F469}" srcOrd="2" destOrd="0" presId="urn:microsoft.com/office/officeart/2005/8/layout/gear1"/>
    <dgm:cxn modelId="{45D79411-71BF-4990-ADFF-08C41CE1E621}" type="presOf" srcId="{CE23E988-E730-468D-AFA0-0420074BD748}" destId="{E3E40727-7C11-43CC-BAB9-666D8E851F83}" srcOrd="2" destOrd="0" presId="urn:microsoft.com/office/officeart/2005/8/layout/gear1"/>
    <dgm:cxn modelId="{EF223512-00A2-4517-8915-456D67A5CC35}" srcId="{36AA7ED5-47AD-4AB3-86C9-2F34C326A71A}" destId="{CE23E988-E730-468D-AFA0-0420074BD748}" srcOrd="0" destOrd="0" parTransId="{FDAD9EFC-4104-43C7-BDF4-27A8D83D8168}" sibTransId="{1257ED0D-AE84-4629-ACA8-3DB0C85281B0}"/>
    <dgm:cxn modelId="{99892E18-51B2-4644-BDCB-A2F01CA240D7}" srcId="{36AA7ED5-47AD-4AB3-86C9-2F34C326A71A}" destId="{27A94342-9F19-44F9-A696-4D709EE2EB7D}" srcOrd="2" destOrd="0" parTransId="{6429BCD0-B93E-48AB-8463-8D4F1BB0A7DE}" sibTransId="{81EBFDE9-8CE4-4B7A-886E-480707B5A0EC}"/>
    <dgm:cxn modelId="{814A3B20-5F43-446F-9F79-6C682B634213}" type="presOf" srcId="{36AA7ED5-47AD-4AB3-86C9-2F34C326A71A}" destId="{19ACB64E-0A69-4C22-8EB0-E8821621704A}" srcOrd="0" destOrd="0" presId="urn:microsoft.com/office/officeart/2005/8/layout/gear1"/>
    <dgm:cxn modelId="{2ACA5722-AB89-4658-B3F9-5D20F0AFAA0D}" type="presOf" srcId="{1257ED0D-AE84-4629-ACA8-3DB0C85281B0}" destId="{F7472C78-D98C-45B8-BD19-8890AB78372F}" srcOrd="0" destOrd="0" presId="urn:microsoft.com/office/officeart/2005/8/layout/gear1"/>
    <dgm:cxn modelId="{23C1F444-3856-467F-96E9-1B9D7070C3F4}" type="presOf" srcId="{D12CC13E-B497-4C68-80F6-A3B36C87709D}" destId="{543FD6A6-27AB-474E-82D4-8746C8036AEA}" srcOrd="0" destOrd="0" presId="urn:microsoft.com/office/officeart/2005/8/layout/gear1"/>
    <dgm:cxn modelId="{BAA4396A-75F5-4596-BC67-0EFD88F9DC9D}" type="presOf" srcId="{34D9C4F6-4DEA-4E2F-8F9A-C9ECCA4E9303}" destId="{617ADBE8-7744-4E5E-8A76-C5BBF2671197}" srcOrd="2" destOrd="0" presId="urn:microsoft.com/office/officeart/2005/8/layout/gear1"/>
    <dgm:cxn modelId="{E5FD5952-4309-4ECD-9907-2204FFAD4131}" type="presOf" srcId="{27A94342-9F19-44F9-A696-4D709EE2EB7D}" destId="{C57F2269-B2DA-4A65-9054-6F4D25268FCD}" srcOrd="3" destOrd="0" presId="urn:microsoft.com/office/officeart/2005/8/layout/gear1"/>
    <dgm:cxn modelId="{339FB474-2161-4615-9375-1C90C965E784}" type="presOf" srcId="{27A94342-9F19-44F9-A696-4D709EE2EB7D}" destId="{5A4E431E-3429-4C5B-B60D-5EF181D1B141}" srcOrd="1" destOrd="0" presId="urn:microsoft.com/office/officeart/2005/8/layout/gear1"/>
    <dgm:cxn modelId="{5B5FBE8D-4905-4339-A696-DF99A1F79FE2}" type="presOf" srcId="{27A94342-9F19-44F9-A696-4D709EE2EB7D}" destId="{3485FDC9-2964-417E-B528-B258F983273F}" srcOrd="0" destOrd="0" presId="urn:microsoft.com/office/officeart/2005/8/layout/gear1"/>
    <dgm:cxn modelId="{3DDA24C8-1FFD-47E2-BABA-203336E552A1}" type="presOf" srcId="{34D9C4F6-4DEA-4E2F-8F9A-C9ECCA4E9303}" destId="{39EF0796-A574-4BF2-9E5C-64F1B996784E}" srcOrd="0" destOrd="0" presId="urn:microsoft.com/office/officeart/2005/8/layout/gear1"/>
    <dgm:cxn modelId="{1673BECD-3DC4-411A-8485-A242B861188F}" type="presOf" srcId="{81EBFDE9-8CE4-4B7A-886E-480707B5A0EC}" destId="{D9ACA396-750B-41BA-A4AF-2AD1CBC6EFE5}" srcOrd="0" destOrd="0" presId="urn:microsoft.com/office/officeart/2005/8/layout/gear1"/>
    <dgm:cxn modelId="{281897DD-694E-45E7-A810-29CD53B3A3EF}" type="presOf" srcId="{34D9C4F6-4DEA-4E2F-8F9A-C9ECCA4E9303}" destId="{80C58438-623B-4E75-B7CD-000850D8F2D3}" srcOrd="1" destOrd="0" presId="urn:microsoft.com/office/officeart/2005/8/layout/gear1"/>
    <dgm:cxn modelId="{72FFF7DD-EBF2-4BEA-8855-7E4E23E38069}" type="presOf" srcId="{CE23E988-E730-468D-AFA0-0420074BD748}" destId="{099CC478-3AC3-4AB6-9BF5-398552BC963B}" srcOrd="1" destOrd="0" presId="urn:microsoft.com/office/officeart/2005/8/layout/gear1"/>
    <dgm:cxn modelId="{804CA4EC-3C28-462B-9F9D-A4D7CA59A518}" srcId="{36AA7ED5-47AD-4AB3-86C9-2F34C326A71A}" destId="{34D9C4F6-4DEA-4E2F-8F9A-C9ECCA4E9303}" srcOrd="1" destOrd="0" parTransId="{5592A025-3A41-4ACF-9F0C-6C972C61E97E}" sibTransId="{D12CC13E-B497-4C68-80F6-A3B36C87709D}"/>
    <dgm:cxn modelId="{BC404071-9785-4E18-BF5A-570576B887F4}" type="presParOf" srcId="{19ACB64E-0A69-4C22-8EB0-E8821621704A}" destId="{819F8F5A-E8BB-4E92-9B80-DAE9A48FFA02}" srcOrd="0" destOrd="0" presId="urn:microsoft.com/office/officeart/2005/8/layout/gear1"/>
    <dgm:cxn modelId="{9B7FD194-9BE4-423E-83A0-4D841F4E8E7D}" type="presParOf" srcId="{19ACB64E-0A69-4C22-8EB0-E8821621704A}" destId="{099CC478-3AC3-4AB6-9BF5-398552BC963B}" srcOrd="1" destOrd="0" presId="urn:microsoft.com/office/officeart/2005/8/layout/gear1"/>
    <dgm:cxn modelId="{05D42E1C-F6E3-4F0E-96DD-EA1C42217355}" type="presParOf" srcId="{19ACB64E-0A69-4C22-8EB0-E8821621704A}" destId="{E3E40727-7C11-43CC-BAB9-666D8E851F83}" srcOrd="2" destOrd="0" presId="urn:microsoft.com/office/officeart/2005/8/layout/gear1"/>
    <dgm:cxn modelId="{9FFBCB97-8AB8-4B32-AF94-D11EE2D5D1B1}" type="presParOf" srcId="{19ACB64E-0A69-4C22-8EB0-E8821621704A}" destId="{39EF0796-A574-4BF2-9E5C-64F1B996784E}" srcOrd="3" destOrd="0" presId="urn:microsoft.com/office/officeart/2005/8/layout/gear1"/>
    <dgm:cxn modelId="{390255EF-8F8B-4FF3-B28C-2764E4748BC2}" type="presParOf" srcId="{19ACB64E-0A69-4C22-8EB0-E8821621704A}" destId="{80C58438-623B-4E75-B7CD-000850D8F2D3}" srcOrd="4" destOrd="0" presId="urn:microsoft.com/office/officeart/2005/8/layout/gear1"/>
    <dgm:cxn modelId="{514C08E3-8B8A-4094-9843-993CD77C7E5F}" type="presParOf" srcId="{19ACB64E-0A69-4C22-8EB0-E8821621704A}" destId="{617ADBE8-7744-4E5E-8A76-C5BBF2671197}" srcOrd="5" destOrd="0" presId="urn:microsoft.com/office/officeart/2005/8/layout/gear1"/>
    <dgm:cxn modelId="{4A25FD80-004D-444B-BEEE-AF9B2511989B}" type="presParOf" srcId="{19ACB64E-0A69-4C22-8EB0-E8821621704A}" destId="{3485FDC9-2964-417E-B528-B258F983273F}" srcOrd="6" destOrd="0" presId="urn:microsoft.com/office/officeart/2005/8/layout/gear1"/>
    <dgm:cxn modelId="{8B07E887-A5D6-4967-A0F7-3E7C17A8FBD9}" type="presParOf" srcId="{19ACB64E-0A69-4C22-8EB0-E8821621704A}" destId="{5A4E431E-3429-4C5B-B60D-5EF181D1B141}" srcOrd="7" destOrd="0" presId="urn:microsoft.com/office/officeart/2005/8/layout/gear1"/>
    <dgm:cxn modelId="{5FD89D5C-B38E-4D44-8168-1D6744658D65}" type="presParOf" srcId="{19ACB64E-0A69-4C22-8EB0-E8821621704A}" destId="{AA9BF053-344A-4609-8F60-43641E97F469}" srcOrd="8" destOrd="0" presId="urn:microsoft.com/office/officeart/2005/8/layout/gear1"/>
    <dgm:cxn modelId="{79EE7F37-F883-41C6-9759-74489FF15B63}" type="presParOf" srcId="{19ACB64E-0A69-4C22-8EB0-E8821621704A}" destId="{C57F2269-B2DA-4A65-9054-6F4D25268FCD}" srcOrd="9" destOrd="0" presId="urn:microsoft.com/office/officeart/2005/8/layout/gear1"/>
    <dgm:cxn modelId="{692F37B7-103D-447C-AF8B-084F7A3D555B}" type="presParOf" srcId="{19ACB64E-0A69-4C22-8EB0-E8821621704A}" destId="{F7472C78-D98C-45B8-BD19-8890AB78372F}" srcOrd="10" destOrd="0" presId="urn:microsoft.com/office/officeart/2005/8/layout/gear1"/>
    <dgm:cxn modelId="{BB473D05-1BF0-48C1-BAA7-795D6D569524}" type="presParOf" srcId="{19ACB64E-0A69-4C22-8EB0-E8821621704A}" destId="{543FD6A6-27AB-474E-82D4-8746C8036AEA}" srcOrd="11" destOrd="0" presId="urn:microsoft.com/office/officeart/2005/8/layout/gear1"/>
    <dgm:cxn modelId="{59CCCF3A-E72C-4048-8F2A-1A3D9B17B27B}" type="presParOf" srcId="{19ACB64E-0A69-4C22-8EB0-E8821621704A}" destId="{D9ACA396-750B-41BA-A4AF-2AD1CBC6EFE5}"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DFA0B-ED2A-4504-ABB2-2904F67DFCC6}">
      <dsp:nvSpPr>
        <dsp:cNvPr id="0" name=""/>
        <dsp:cNvSpPr/>
      </dsp:nvSpPr>
      <dsp:spPr>
        <a:xfrm>
          <a:off x="913848" y="3252727"/>
          <a:ext cx="1053939" cy="2081174"/>
        </a:xfrm>
        <a:custGeom>
          <a:avLst/>
          <a:gdLst/>
          <a:ahLst/>
          <a:cxnLst/>
          <a:rect l="0" t="0" r="0" b="0"/>
          <a:pathLst>
            <a:path>
              <a:moveTo>
                <a:pt x="0" y="0"/>
              </a:moveTo>
              <a:lnTo>
                <a:pt x="526969" y="0"/>
              </a:lnTo>
              <a:lnTo>
                <a:pt x="526969" y="2081174"/>
              </a:lnTo>
              <a:lnTo>
                <a:pt x="1053939" y="2081174"/>
              </a:lnTo>
            </a:path>
          </a:pathLst>
        </a:custGeom>
        <a:noFill/>
        <a:ln w="2642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dirty="0">
            <a:latin typeface="Cambria" panose="02040503050406030204" pitchFamily="18" charset="0"/>
          </a:endParaRPr>
        </a:p>
      </dsp:txBody>
      <dsp:txXfrm>
        <a:off x="1382497" y="4234994"/>
        <a:ext cx="116641" cy="116641"/>
      </dsp:txXfrm>
    </dsp:sp>
    <dsp:sp modelId="{9035A0E1-AC8B-4B76-A136-2136BD6DD129}">
      <dsp:nvSpPr>
        <dsp:cNvPr id="0" name=""/>
        <dsp:cNvSpPr/>
      </dsp:nvSpPr>
      <dsp:spPr>
        <a:xfrm>
          <a:off x="913848" y="3252727"/>
          <a:ext cx="1053939" cy="587768"/>
        </a:xfrm>
        <a:custGeom>
          <a:avLst/>
          <a:gdLst/>
          <a:ahLst/>
          <a:cxnLst/>
          <a:rect l="0" t="0" r="0" b="0"/>
          <a:pathLst>
            <a:path>
              <a:moveTo>
                <a:pt x="0" y="0"/>
              </a:moveTo>
              <a:lnTo>
                <a:pt x="526969" y="0"/>
              </a:lnTo>
              <a:lnTo>
                <a:pt x="526969" y="587768"/>
              </a:lnTo>
              <a:lnTo>
                <a:pt x="1053939" y="587768"/>
              </a:lnTo>
            </a:path>
          </a:pathLst>
        </a:custGeom>
        <a:noFill/>
        <a:ln w="2642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latin typeface="Cambria" panose="02040503050406030204" pitchFamily="18" charset="0"/>
          </a:endParaRPr>
        </a:p>
      </dsp:txBody>
      <dsp:txXfrm>
        <a:off x="1410649" y="3516442"/>
        <a:ext cx="60337" cy="60337"/>
      </dsp:txXfrm>
    </dsp:sp>
    <dsp:sp modelId="{E1AD636E-CB12-4555-A15C-5C9E28A5D617}">
      <dsp:nvSpPr>
        <dsp:cNvPr id="0" name=""/>
        <dsp:cNvSpPr/>
      </dsp:nvSpPr>
      <dsp:spPr>
        <a:xfrm>
          <a:off x="913848" y="1768990"/>
          <a:ext cx="1053939" cy="1483737"/>
        </a:xfrm>
        <a:custGeom>
          <a:avLst/>
          <a:gdLst/>
          <a:ahLst/>
          <a:cxnLst/>
          <a:rect l="0" t="0" r="0" b="0"/>
          <a:pathLst>
            <a:path>
              <a:moveTo>
                <a:pt x="0" y="1483737"/>
              </a:moveTo>
              <a:lnTo>
                <a:pt x="526969" y="1483737"/>
              </a:lnTo>
              <a:lnTo>
                <a:pt x="526969" y="0"/>
              </a:lnTo>
              <a:lnTo>
                <a:pt x="1053939" y="0"/>
              </a:lnTo>
            </a:path>
          </a:pathLst>
        </a:custGeom>
        <a:noFill/>
        <a:ln w="2642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dirty="0">
            <a:latin typeface="Cambria" panose="02040503050406030204" pitchFamily="18" charset="0"/>
          </a:endParaRPr>
        </a:p>
      </dsp:txBody>
      <dsp:txXfrm>
        <a:off x="1395319" y="2465359"/>
        <a:ext cx="90998" cy="90998"/>
      </dsp:txXfrm>
    </dsp:sp>
    <dsp:sp modelId="{FF8ED16B-6B8E-484B-A5D6-02D058ADB8B0}">
      <dsp:nvSpPr>
        <dsp:cNvPr id="0" name=""/>
        <dsp:cNvSpPr/>
      </dsp:nvSpPr>
      <dsp:spPr>
        <a:xfrm rot="16200000">
          <a:off x="-2393462" y="2893046"/>
          <a:ext cx="5895261" cy="719361"/>
        </a:xfrm>
        <a:prstGeom prst="rect">
          <a:avLst/>
        </a:prstGeom>
        <a:solidFill>
          <a:srgbClr val="70AD47"/>
        </a:solidFill>
        <a:ln w="264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Cambria" panose="02040503050406030204" pitchFamily="18" charset="0"/>
            </a:rPr>
            <a:t>Resources</a:t>
          </a:r>
        </a:p>
      </dsp:txBody>
      <dsp:txXfrm>
        <a:off x="-2393462" y="2893046"/>
        <a:ext cx="5895261" cy="719361"/>
      </dsp:txXfrm>
    </dsp:sp>
    <dsp:sp modelId="{FA53A79C-62D7-418D-BEC6-7CF021D2AAE3}">
      <dsp:nvSpPr>
        <dsp:cNvPr id="0" name=""/>
        <dsp:cNvSpPr/>
      </dsp:nvSpPr>
      <dsp:spPr>
        <a:xfrm>
          <a:off x="1967787" y="319891"/>
          <a:ext cx="4075981" cy="2898196"/>
        </a:xfrm>
        <a:prstGeom prst="rect">
          <a:avLst/>
        </a:prstGeom>
        <a:solidFill>
          <a:srgbClr val="FFC000"/>
        </a:solidFill>
        <a:ln w="264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Cambria" panose="02040503050406030204" pitchFamily="18" charset="0"/>
            </a:rPr>
            <a:t>Educational &amp; training materials: </a:t>
          </a:r>
        </a:p>
        <a:p>
          <a:pPr marL="0" lvl="0" indent="0" algn="ctr" defTabSz="1244600">
            <a:lnSpc>
              <a:spcPct val="90000"/>
            </a:lnSpc>
            <a:spcBef>
              <a:spcPct val="0"/>
            </a:spcBef>
            <a:spcAft>
              <a:spcPct val="35000"/>
            </a:spcAft>
            <a:buNone/>
          </a:pPr>
          <a:r>
            <a:rPr lang="en-US" sz="1600" kern="1200" dirty="0">
              <a:latin typeface="Cambria" panose="02040503050406030204" pitchFamily="18" charset="0"/>
            </a:rPr>
            <a:t>success stories, coping skills, how addictive nicotine is, pharmacotherapy and interaction with psychiatric disorders and their treatment, evidenced-based tobacco use cessation programs, treatment</a:t>
          </a:r>
          <a:r>
            <a:rPr lang="en-US" sz="1400" kern="1200" dirty="0">
              <a:latin typeface="Cambria" panose="02040503050406030204" pitchFamily="18" charset="0"/>
            </a:rPr>
            <a:t> </a:t>
          </a:r>
          <a:r>
            <a:rPr lang="en-US" sz="1600" kern="1200" dirty="0">
              <a:latin typeface="Cambria" panose="02040503050406030204" pitchFamily="18" charset="0"/>
            </a:rPr>
            <a:t>intervention templates, training about change in staff behavior and attitude towards tobacco use </a:t>
          </a:r>
          <a:endParaRPr lang="en-US" sz="1400" kern="1200" dirty="0">
            <a:latin typeface="Cambria" panose="02040503050406030204" pitchFamily="18" charset="0"/>
          </a:endParaRPr>
        </a:p>
      </dsp:txBody>
      <dsp:txXfrm>
        <a:off x="1967787" y="319891"/>
        <a:ext cx="4075981" cy="2898196"/>
      </dsp:txXfrm>
    </dsp:sp>
    <dsp:sp modelId="{2D679CF5-D1F7-4EB0-8B8C-587DD072429C}">
      <dsp:nvSpPr>
        <dsp:cNvPr id="0" name=""/>
        <dsp:cNvSpPr/>
      </dsp:nvSpPr>
      <dsp:spPr>
        <a:xfrm>
          <a:off x="1967787" y="3542961"/>
          <a:ext cx="4075981" cy="595068"/>
        </a:xfrm>
        <a:prstGeom prst="rect">
          <a:avLst/>
        </a:prstGeom>
        <a:solidFill>
          <a:srgbClr val="4472C4"/>
        </a:solidFill>
        <a:ln w="264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Cambria" panose="02040503050406030204" pitchFamily="18" charset="0"/>
            </a:rPr>
            <a:t>Time                              </a:t>
          </a:r>
          <a:endParaRPr lang="en-US" sz="1400" kern="1200" dirty="0">
            <a:latin typeface="Cambria" panose="02040503050406030204" pitchFamily="18" charset="0"/>
          </a:endParaRPr>
        </a:p>
      </dsp:txBody>
      <dsp:txXfrm>
        <a:off x="1967787" y="3542961"/>
        <a:ext cx="4075981" cy="595068"/>
      </dsp:txXfrm>
    </dsp:sp>
    <dsp:sp modelId="{62DCB614-85A3-4C97-AA02-326BB59E9BB2}">
      <dsp:nvSpPr>
        <dsp:cNvPr id="0" name=""/>
        <dsp:cNvSpPr/>
      </dsp:nvSpPr>
      <dsp:spPr>
        <a:xfrm>
          <a:off x="1967787" y="4434495"/>
          <a:ext cx="4075981" cy="1798812"/>
        </a:xfrm>
        <a:prstGeom prst="rect">
          <a:avLst/>
        </a:prstGeom>
        <a:solidFill>
          <a:schemeClr val="bg1">
            <a:lumMod val="85000"/>
          </a:schemeClr>
        </a:solidFill>
        <a:ln w="2642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Cambria" panose="02040503050406030204" pitchFamily="18" charset="0"/>
            </a:rPr>
            <a:t>Human: </a:t>
          </a:r>
        </a:p>
        <a:p>
          <a:pPr marL="0" lvl="0" indent="0" algn="ctr" defTabSz="1244600">
            <a:lnSpc>
              <a:spcPct val="90000"/>
            </a:lnSpc>
            <a:spcBef>
              <a:spcPct val="0"/>
            </a:spcBef>
            <a:spcAft>
              <a:spcPct val="35000"/>
            </a:spcAft>
            <a:buNone/>
          </a:pPr>
          <a:r>
            <a:rPr lang="en-US" sz="1600" kern="1200" dirty="0">
              <a:latin typeface="Cambria" panose="02040503050406030204" pitchFamily="18" charset="0"/>
            </a:rPr>
            <a:t>certified staff, tobacco cessation counselors, substance use disorder specialists </a:t>
          </a:r>
        </a:p>
        <a:p>
          <a:pPr marL="0" lvl="0" indent="0" algn="ctr" defTabSz="1244600">
            <a:lnSpc>
              <a:spcPct val="90000"/>
            </a:lnSpc>
            <a:spcBef>
              <a:spcPct val="0"/>
            </a:spcBef>
            <a:spcAft>
              <a:spcPct val="35000"/>
            </a:spcAft>
            <a:buNone/>
          </a:pPr>
          <a:endParaRPr lang="en-US" sz="4400" kern="1200" dirty="0">
            <a:latin typeface="Cambria" panose="02040503050406030204" pitchFamily="18" charset="0"/>
          </a:endParaRPr>
        </a:p>
      </dsp:txBody>
      <dsp:txXfrm>
        <a:off x="1967787" y="4434495"/>
        <a:ext cx="4075981" cy="17988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D56CA1-BFFB-48D6-A5A1-196611D8A3B3}">
      <dsp:nvSpPr>
        <dsp:cNvPr id="0" name=""/>
        <dsp:cNvSpPr/>
      </dsp:nvSpPr>
      <dsp:spPr>
        <a:xfrm>
          <a:off x="11" y="0"/>
          <a:ext cx="2418457" cy="4901184"/>
        </a:xfrm>
        <a:prstGeom prst="roundRect">
          <a:avLst>
            <a:gd name="adj" fmla="val 10000"/>
          </a:avLst>
        </a:prstGeom>
        <a:solidFill>
          <a:srgbClr val="A9D18E"/>
        </a:solidFill>
        <a:ln>
          <a:solidFill>
            <a:schemeClr val="tx1"/>
          </a:solid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mbria" panose="02040503050406030204" pitchFamily="18" charset="0"/>
            </a:rPr>
            <a:t>Information </a:t>
          </a:r>
          <a:endParaRPr lang="en-US" sz="1800" kern="1200" dirty="0">
            <a:latin typeface="Cambria" panose="02040503050406030204" pitchFamily="18" charset="0"/>
          </a:endParaRPr>
        </a:p>
      </dsp:txBody>
      <dsp:txXfrm>
        <a:off x="11" y="0"/>
        <a:ext cx="2418457" cy="1470355"/>
      </dsp:txXfrm>
    </dsp:sp>
    <dsp:sp modelId="{B9422302-2A68-4D85-8B45-1C772863BA2E}">
      <dsp:nvSpPr>
        <dsp:cNvPr id="0" name=""/>
        <dsp:cNvSpPr/>
      </dsp:nvSpPr>
      <dsp:spPr>
        <a:xfrm>
          <a:off x="242775" y="1463010"/>
          <a:ext cx="1934765" cy="970664"/>
        </a:xfrm>
        <a:prstGeom prst="roundRect">
          <a:avLst>
            <a:gd name="adj" fmla="val 10000"/>
          </a:avLst>
        </a:prstGeom>
        <a:solidFill>
          <a:srgbClr val="548235"/>
        </a:solidFill>
        <a:ln w="2642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Cambria" panose="02040503050406030204" pitchFamily="18" charset="0"/>
            </a:rPr>
            <a:t>Consistent patient contact information</a:t>
          </a:r>
        </a:p>
      </dsp:txBody>
      <dsp:txXfrm>
        <a:off x="271205" y="1491440"/>
        <a:ext cx="1877905" cy="913804"/>
      </dsp:txXfrm>
    </dsp:sp>
    <dsp:sp modelId="{EA4AFC54-56B8-43B8-948E-776F8088F12F}">
      <dsp:nvSpPr>
        <dsp:cNvPr id="0" name=""/>
        <dsp:cNvSpPr/>
      </dsp:nvSpPr>
      <dsp:spPr>
        <a:xfrm>
          <a:off x="152402" y="2590803"/>
          <a:ext cx="2115511" cy="944873"/>
        </a:xfrm>
        <a:prstGeom prst="roundRect">
          <a:avLst>
            <a:gd name="adj" fmla="val 10000"/>
          </a:avLst>
        </a:prstGeom>
        <a:solidFill>
          <a:srgbClr val="548235"/>
        </a:solidFill>
        <a:ln w="2642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Cambria" panose="02040503050406030204" pitchFamily="18" charset="0"/>
            </a:rPr>
            <a:t>List of outpatient programs available with contact information </a:t>
          </a:r>
        </a:p>
      </dsp:txBody>
      <dsp:txXfrm>
        <a:off x="180076" y="2618477"/>
        <a:ext cx="2060163" cy="889525"/>
      </dsp:txXfrm>
    </dsp:sp>
    <dsp:sp modelId="{D9BDDE26-2E4D-4ECC-B7EB-DD3713056170}">
      <dsp:nvSpPr>
        <dsp:cNvPr id="0" name=""/>
        <dsp:cNvSpPr/>
      </dsp:nvSpPr>
      <dsp:spPr>
        <a:xfrm>
          <a:off x="242775" y="3685009"/>
          <a:ext cx="1934765" cy="970664"/>
        </a:xfrm>
        <a:prstGeom prst="roundRect">
          <a:avLst>
            <a:gd name="adj" fmla="val 10000"/>
          </a:avLst>
        </a:prstGeom>
        <a:solidFill>
          <a:srgbClr val="548235"/>
        </a:solidFill>
        <a:ln w="2642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Cambria" panose="02040503050406030204" pitchFamily="18" charset="0"/>
            </a:rPr>
            <a:t>List of community resources for patients to use at discharge </a:t>
          </a:r>
        </a:p>
      </dsp:txBody>
      <dsp:txXfrm>
        <a:off x="271205" y="3713439"/>
        <a:ext cx="1877905" cy="913804"/>
      </dsp:txXfrm>
    </dsp:sp>
    <dsp:sp modelId="{F69497F2-344D-4CEA-9149-7739D25AE6F4}">
      <dsp:nvSpPr>
        <dsp:cNvPr id="0" name=""/>
        <dsp:cNvSpPr/>
      </dsp:nvSpPr>
      <dsp:spPr>
        <a:xfrm>
          <a:off x="2526839" y="0"/>
          <a:ext cx="2418457" cy="4901184"/>
        </a:xfrm>
        <a:prstGeom prst="roundRect">
          <a:avLst>
            <a:gd name="adj" fmla="val 10000"/>
          </a:avLst>
        </a:prstGeom>
        <a:solidFill>
          <a:srgbClr val="FFD966"/>
        </a:solidFill>
        <a:ln>
          <a:solidFill>
            <a:schemeClr val="tx1"/>
          </a:solid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mbria" panose="02040503050406030204" pitchFamily="18" charset="0"/>
            </a:rPr>
            <a:t>Training</a:t>
          </a:r>
        </a:p>
      </dsp:txBody>
      <dsp:txXfrm>
        <a:off x="2526839" y="0"/>
        <a:ext cx="2418457" cy="1470355"/>
      </dsp:txXfrm>
    </dsp:sp>
    <dsp:sp modelId="{B78C2201-BCA2-4221-8D1B-6D7B9568A23F}">
      <dsp:nvSpPr>
        <dsp:cNvPr id="0" name=""/>
        <dsp:cNvSpPr/>
      </dsp:nvSpPr>
      <dsp:spPr>
        <a:xfrm>
          <a:off x="2842617" y="1470774"/>
          <a:ext cx="1934765" cy="962886"/>
        </a:xfrm>
        <a:prstGeom prst="roundRect">
          <a:avLst>
            <a:gd name="adj" fmla="val 10000"/>
          </a:avLst>
        </a:prstGeom>
        <a:solidFill>
          <a:srgbClr val="FFC000"/>
        </a:solidFill>
        <a:ln w="2642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ambria" panose="02040503050406030204" pitchFamily="18" charset="0"/>
            </a:rPr>
            <a:t>On evidence-based pharmacological interventions</a:t>
          </a:r>
        </a:p>
      </dsp:txBody>
      <dsp:txXfrm>
        <a:off x="2870819" y="1498976"/>
        <a:ext cx="1878361" cy="906482"/>
      </dsp:txXfrm>
    </dsp:sp>
    <dsp:sp modelId="{964AEC71-F556-47FE-9FD7-98F868A29239}">
      <dsp:nvSpPr>
        <dsp:cNvPr id="0" name=""/>
        <dsp:cNvSpPr/>
      </dsp:nvSpPr>
      <dsp:spPr>
        <a:xfrm>
          <a:off x="2842617" y="2581796"/>
          <a:ext cx="1934765" cy="962886"/>
        </a:xfrm>
        <a:prstGeom prst="roundRect">
          <a:avLst>
            <a:gd name="adj" fmla="val 10000"/>
          </a:avLst>
        </a:prstGeom>
        <a:solidFill>
          <a:srgbClr val="FFC000"/>
        </a:solidFill>
        <a:ln w="2642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ambria" panose="02040503050406030204" pitchFamily="18" charset="0"/>
            </a:rPr>
            <a:t>About requirements for treatment at discharge </a:t>
          </a:r>
        </a:p>
      </dsp:txBody>
      <dsp:txXfrm>
        <a:off x="2870819" y="2609998"/>
        <a:ext cx="1878361" cy="906482"/>
      </dsp:txXfrm>
    </dsp:sp>
    <dsp:sp modelId="{669FBD50-3B98-48D6-8958-529753161FF2}">
      <dsp:nvSpPr>
        <dsp:cNvPr id="0" name=""/>
        <dsp:cNvSpPr/>
      </dsp:nvSpPr>
      <dsp:spPr>
        <a:xfrm>
          <a:off x="2842617" y="3692819"/>
          <a:ext cx="1934765" cy="962886"/>
        </a:xfrm>
        <a:prstGeom prst="roundRect">
          <a:avLst>
            <a:gd name="adj" fmla="val 10000"/>
          </a:avLst>
        </a:prstGeom>
        <a:solidFill>
          <a:srgbClr val="FFC000"/>
        </a:solidFill>
        <a:ln w="2642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Cambria" panose="02040503050406030204" pitchFamily="18" charset="0"/>
            </a:rPr>
            <a:t>Related to specialized treatment programs</a:t>
          </a:r>
        </a:p>
      </dsp:txBody>
      <dsp:txXfrm>
        <a:off x="2870819" y="3721021"/>
        <a:ext cx="1878361" cy="906482"/>
      </dsp:txXfrm>
    </dsp:sp>
    <dsp:sp modelId="{32416FD5-725A-4698-AF70-FBAB416C8911}">
      <dsp:nvSpPr>
        <dsp:cNvPr id="0" name=""/>
        <dsp:cNvSpPr/>
      </dsp:nvSpPr>
      <dsp:spPr>
        <a:xfrm>
          <a:off x="5201542" y="0"/>
          <a:ext cx="2418457" cy="4901184"/>
        </a:xfrm>
        <a:prstGeom prst="roundRect">
          <a:avLst>
            <a:gd name="adj" fmla="val 10000"/>
          </a:avLst>
        </a:prstGeom>
        <a:solidFill>
          <a:srgbClr val="CFD5EA"/>
        </a:solidFill>
        <a:ln>
          <a:solidFill>
            <a:schemeClr val="tx1"/>
          </a:solid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mbria" panose="02040503050406030204" pitchFamily="18" charset="0"/>
            </a:rPr>
            <a:t>Partnership </a:t>
          </a:r>
        </a:p>
      </dsp:txBody>
      <dsp:txXfrm>
        <a:off x="5201542" y="0"/>
        <a:ext cx="2418457" cy="1470355"/>
      </dsp:txXfrm>
    </dsp:sp>
    <dsp:sp modelId="{4E971016-991A-445A-AE27-830F9A390B72}">
      <dsp:nvSpPr>
        <dsp:cNvPr id="0" name=""/>
        <dsp:cNvSpPr/>
      </dsp:nvSpPr>
      <dsp:spPr>
        <a:xfrm>
          <a:off x="5442458" y="1471791"/>
          <a:ext cx="1934765" cy="1477773"/>
        </a:xfrm>
        <a:prstGeom prst="roundRect">
          <a:avLst>
            <a:gd name="adj" fmla="val 10000"/>
          </a:avLst>
        </a:prstGeom>
        <a:solidFill>
          <a:srgbClr val="4472C4"/>
        </a:solidFill>
        <a:ln w="2642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Cambria" panose="02040503050406030204" pitchFamily="18" charset="0"/>
            </a:rPr>
            <a:t>Active relationship with personnel at the tobacco cessation treatment centers</a:t>
          </a:r>
        </a:p>
      </dsp:txBody>
      <dsp:txXfrm>
        <a:off x="5485740" y="1515073"/>
        <a:ext cx="1848201" cy="1391209"/>
      </dsp:txXfrm>
    </dsp:sp>
    <dsp:sp modelId="{C16DF722-6FD2-4775-B17C-7027F2822E97}">
      <dsp:nvSpPr>
        <dsp:cNvPr id="0" name=""/>
        <dsp:cNvSpPr/>
      </dsp:nvSpPr>
      <dsp:spPr>
        <a:xfrm>
          <a:off x="5442458" y="3176914"/>
          <a:ext cx="1934765" cy="1477773"/>
        </a:xfrm>
        <a:prstGeom prst="roundRect">
          <a:avLst>
            <a:gd name="adj" fmla="val 10000"/>
          </a:avLst>
        </a:prstGeom>
        <a:solidFill>
          <a:srgbClr val="4472C4"/>
        </a:solidFill>
        <a:ln w="2642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Cambria" panose="02040503050406030204" pitchFamily="18" charset="0"/>
            </a:rPr>
            <a:t>Improve direction from physicians</a:t>
          </a:r>
        </a:p>
      </dsp:txBody>
      <dsp:txXfrm>
        <a:off x="5485740" y="3220196"/>
        <a:ext cx="1848201" cy="13912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F8F5A-E8BB-4E92-9B80-DAE9A48FFA02}">
      <dsp:nvSpPr>
        <dsp:cNvPr id="0" name=""/>
        <dsp:cNvSpPr/>
      </dsp:nvSpPr>
      <dsp:spPr>
        <a:xfrm>
          <a:off x="2957830" y="2183130"/>
          <a:ext cx="2668270" cy="2668270"/>
        </a:xfrm>
        <a:prstGeom prst="gear9">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Electronic Discharge Plan</a:t>
          </a:r>
        </a:p>
      </dsp:txBody>
      <dsp:txXfrm>
        <a:off x="3494271" y="2808160"/>
        <a:ext cx="1595388" cy="1371545"/>
      </dsp:txXfrm>
    </dsp:sp>
    <dsp:sp modelId="{39EF0796-A574-4BF2-9E5C-64F1B996784E}">
      <dsp:nvSpPr>
        <dsp:cNvPr id="0" name=""/>
        <dsp:cNvSpPr/>
      </dsp:nvSpPr>
      <dsp:spPr>
        <a:xfrm>
          <a:off x="1405382" y="1552448"/>
          <a:ext cx="1940560" cy="1940560"/>
        </a:xfrm>
        <a:prstGeom prst="gear6">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TOB 3 Retrain</a:t>
          </a:r>
        </a:p>
      </dsp:txBody>
      <dsp:txXfrm>
        <a:off x="1893924" y="2043943"/>
        <a:ext cx="963476" cy="957570"/>
      </dsp:txXfrm>
    </dsp:sp>
    <dsp:sp modelId="{3485FDC9-2964-417E-B528-B258F983273F}">
      <dsp:nvSpPr>
        <dsp:cNvPr id="0" name=""/>
        <dsp:cNvSpPr/>
      </dsp:nvSpPr>
      <dsp:spPr>
        <a:xfrm rot="20700000">
          <a:off x="2492293" y="213659"/>
          <a:ext cx="1901352" cy="1901352"/>
        </a:xfrm>
        <a:prstGeom prst="gear6">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Quitline Added</a:t>
          </a:r>
        </a:p>
      </dsp:txBody>
      <dsp:txXfrm rot="-20700000">
        <a:off x="2909316" y="630682"/>
        <a:ext cx="1067308" cy="1067308"/>
      </dsp:txXfrm>
    </dsp:sp>
    <dsp:sp modelId="{F7472C78-D98C-45B8-BD19-8890AB78372F}">
      <dsp:nvSpPr>
        <dsp:cNvPr id="0" name=""/>
        <dsp:cNvSpPr/>
      </dsp:nvSpPr>
      <dsp:spPr>
        <a:xfrm>
          <a:off x="2759937" y="1776340"/>
          <a:ext cx="3415385" cy="3415385"/>
        </a:xfrm>
        <a:prstGeom prst="circularArrow">
          <a:avLst>
            <a:gd name="adj1" fmla="val 4688"/>
            <a:gd name="adj2" fmla="val 299029"/>
            <a:gd name="adj3" fmla="val 2529899"/>
            <a:gd name="adj4" fmla="val 15832004"/>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43FD6A6-27AB-474E-82D4-8746C8036AEA}">
      <dsp:nvSpPr>
        <dsp:cNvPr id="0" name=""/>
        <dsp:cNvSpPr/>
      </dsp:nvSpPr>
      <dsp:spPr>
        <a:xfrm>
          <a:off x="1061712" y="1120255"/>
          <a:ext cx="2481491" cy="2481491"/>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ACA396-750B-41BA-A4AF-2AD1CBC6EFE5}">
      <dsp:nvSpPr>
        <dsp:cNvPr id="0" name=""/>
        <dsp:cNvSpPr/>
      </dsp:nvSpPr>
      <dsp:spPr>
        <a:xfrm>
          <a:off x="2052491" y="-205628"/>
          <a:ext cx="2675547" cy="2675547"/>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583" cy="480388"/>
          </a:xfrm>
          <a:prstGeom prst="rect">
            <a:avLst/>
          </a:prstGeom>
        </p:spPr>
        <p:txBody>
          <a:bodyPr vert="horz" lIns="94851" tIns="47425" rIns="94851" bIns="47425" rtlCol="0"/>
          <a:lstStyle>
            <a:lvl1pPr algn="l">
              <a:defRPr sz="1200"/>
            </a:lvl1pPr>
          </a:lstStyle>
          <a:p>
            <a:endParaRPr lang="en-US" dirty="0"/>
          </a:p>
        </p:txBody>
      </p:sp>
      <p:sp>
        <p:nvSpPr>
          <p:cNvPr id="3" name="Date Placeholder 2"/>
          <p:cNvSpPr>
            <a:spLocks noGrp="1"/>
          </p:cNvSpPr>
          <p:nvPr>
            <p:ph type="dt" sz="quarter" idx="1"/>
          </p:nvPr>
        </p:nvSpPr>
        <p:spPr>
          <a:xfrm>
            <a:off x="4142962" y="0"/>
            <a:ext cx="3170583" cy="480388"/>
          </a:xfrm>
          <a:prstGeom prst="rect">
            <a:avLst/>
          </a:prstGeom>
        </p:spPr>
        <p:txBody>
          <a:bodyPr vert="horz" lIns="94851" tIns="47425" rIns="94851" bIns="47425" rtlCol="0"/>
          <a:lstStyle>
            <a:lvl1pPr algn="r">
              <a:defRPr sz="1200"/>
            </a:lvl1pPr>
          </a:lstStyle>
          <a:p>
            <a:fld id="{BE4A6376-B798-4A32-9EA5-698A5D178A9E}" type="datetimeFigureOut">
              <a:rPr lang="en-US" smtClean="0"/>
              <a:t>11/17/2020</a:t>
            </a:fld>
            <a:endParaRPr lang="en-US" dirty="0"/>
          </a:p>
        </p:txBody>
      </p:sp>
      <p:sp>
        <p:nvSpPr>
          <p:cNvPr id="4" name="Footer Placeholder 3"/>
          <p:cNvSpPr>
            <a:spLocks noGrp="1"/>
          </p:cNvSpPr>
          <p:nvPr>
            <p:ph type="ftr" sz="quarter" idx="2"/>
          </p:nvPr>
        </p:nvSpPr>
        <p:spPr>
          <a:xfrm>
            <a:off x="0" y="9119173"/>
            <a:ext cx="3170583" cy="480388"/>
          </a:xfrm>
          <a:prstGeom prst="rect">
            <a:avLst/>
          </a:prstGeom>
        </p:spPr>
        <p:txBody>
          <a:bodyPr vert="horz" lIns="94851" tIns="47425" rIns="94851" bIns="47425"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2962" y="9119173"/>
            <a:ext cx="3170583" cy="480388"/>
          </a:xfrm>
          <a:prstGeom prst="rect">
            <a:avLst/>
          </a:prstGeom>
        </p:spPr>
        <p:txBody>
          <a:bodyPr vert="horz" lIns="94851" tIns="47425" rIns="94851" bIns="47425" rtlCol="0" anchor="b"/>
          <a:lstStyle>
            <a:lvl1pPr algn="r">
              <a:defRPr sz="1200"/>
            </a:lvl1pPr>
          </a:lstStyle>
          <a:p>
            <a:fld id="{576EE838-8C8B-437C-98DD-06A9018E5588}" type="slidenum">
              <a:rPr lang="en-US" smtClean="0"/>
              <a:t>‹#›</a:t>
            </a:fld>
            <a:endParaRPr lang="en-US" dirty="0"/>
          </a:p>
        </p:txBody>
      </p:sp>
    </p:spTree>
    <p:extLst>
      <p:ext uri="{BB962C8B-B14F-4D97-AF65-F5344CB8AC3E}">
        <p14:creationId xmlns:p14="http://schemas.microsoft.com/office/powerpoint/2010/main" val="39324303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583" cy="480388"/>
          </a:xfrm>
          <a:prstGeom prst="rect">
            <a:avLst/>
          </a:prstGeom>
        </p:spPr>
        <p:txBody>
          <a:bodyPr vert="horz" lIns="94837" tIns="47418" rIns="94837" bIns="47418" rtlCol="0"/>
          <a:lstStyle>
            <a:lvl1pPr algn="l">
              <a:defRPr sz="1200"/>
            </a:lvl1pPr>
          </a:lstStyle>
          <a:p>
            <a:endParaRPr lang="en-US" dirty="0"/>
          </a:p>
        </p:txBody>
      </p:sp>
      <p:sp>
        <p:nvSpPr>
          <p:cNvPr id="3" name="Date Placeholder 2"/>
          <p:cNvSpPr>
            <a:spLocks noGrp="1"/>
          </p:cNvSpPr>
          <p:nvPr>
            <p:ph type="dt" idx="1"/>
          </p:nvPr>
        </p:nvSpPr>
        <p:spPr>
          <a:xfrm>
            <a:off x="4142963" y="0"/>
            <a:ext cx="3170583" cy="480388"/>
          </a:xfrm>
          <a:prstGeom prst="rect">
            <a:avLst/>
          </a:prstGeom>
        </p:spPr>
        <p:txBody>
          <a:bodyPr vert="horz" lIns="94837" tIns="47418" rIns="94837" bIns="47418" rtlCol="0"/>
          <a:lstStyle>
            <a:lvl1pPr algn="r">
              <a:defRPr sz="1200"/>
            </a:lvl1pPr>
          </a:lstStyle>
          <a:p>
            <a:fld id="{A2557DDD-CFA3-4D47-875B-BCB2089258C2}" type="datetimeFigureOut">
              <a:rPr lang="en-US" smtClean="0"/>
              <a:t>11/17/2020</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4837" tIns="47418" rIns="94837" bIns="47418" rtlCol="0" anchor="ctr"/>
          <a:lstStyle/>
          <a:p>
            <a:endParaRPr lang="en-US" dirty="0"/>
          </a:p>
        </p:txBody>
      </p:sp>
      <p:sp>
        <p:nvSpPr>
          <p:cNvPr id="5" name="Notes Placeholder 4"/>
          <p:cNvSpPr>
            <a:spLocks noGrp="1"/>
          </p:cNvSpPr>
          <p:nvPr>
            <p:ph type="body" sz="quarter" idx="3"/>
          </p:nvPr>
        </p:nvSpPr>
        <p:spPr>
          <a:xfrm>
            <a:off x="732184" y="4561227"/>
            <a:ext cx="5850835" cy="4320213"/>
          </a:xfrm>
          <a:prstGeom prst="rect">
            <a:avLst/>
          </a:prstGeom>
        </p:spPr>
        <p:txBody>
          <a:bodyPr vert="horz" lIns="94837" tIns="47418" rIns="94837" bIns="4741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 y="9119173"/>
            <a:ext cx="3170583" cy="480388"/>
          </a:xfrm>
          <a:prstGeom prst="rect">
            <a:avLst/>
          </a:prstGeom>
        </p:spPr>
        <p:txBody>
          <a:bodyPr vert="horz" lIns="94837" tIns="47418" rIns="94837" bIns="4741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2963" y="9119173"/>
            <a:ext cx="3170583" cy="480388"/>
          </a:xfrm>
          <a:prstGeom prst="rect">
            <a:avLst/>
          </a:prstGeom>
        </p:spPr>
        <p:txBody>
          <a:bodyPr vert="horz" lIns="94837" tIns="47418" rIns="94837" bIns="47418" rtlCol="0" anchor="b"/>
          <a:lstStyle>
            <a:lvl1pPr algn="r">
              <a:defRPr sz="1200"/>
            </a:lvl1pPr>
          </a:lstStyle>
          <a:p>
            <a:fld id="{75996EEB-E939-48D6-9089-2A71E9331D2E}" type="slidenum">
              <a:rPr lang="en-US" smtClean="0"/>
              <a:t>‹#›</a:t>
            </a:fld>
            <a:endParaRPr lang="en-US" dirty="0"/>
          </a:p>
        </p:txBody>
      </p:sp>
    </p:spTree>
    <p:extLst>
      <p:ext uri="{BB962C8B-B14F-4D97-AF65-F5344CB8AC3E}">
        <p14:creationId xmlns:p14="http://schemas.microsoft.com/office/powerpoint/2010/main" val="369040774"/>
      </p:ext>
    </p:extLst>
  </p:cSld>
  <p:clrMap bg1="lt1" tx1="dk1" bg2="lt2" tx2="dk2" accent1="accent1" accent2="accent2" accent3="accent3" accent4="accent4" accent5="accent5" accent6="accent6" hlink="hlink" folHlink="folHlink"/>
  <p:notesStyle>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050" kern="1200">
        <a:solidFill>
          <a:schemeClr val="tx1"/>
        </a:solidFill>
        <a:latin typeface="+mn-lt"/>
        <a:ea typeface="+mn-ea"/>
        <a:cs typeface="+mn-cs"/>
      </a:defRPr>
    </a:lvl2pPr>
    <a:lvl3pPr marL="914400" algn="l" defTabSz="914400" rtl="0" eaLnBrk="1" latinLnBrk="0" hangingPunct="1">
      <a:defRPr sz="1050" kern="1200">
        <a:solidFill>
          <a:schemeClr val="tx1"/>
        </a:solidFill>
        <a:latin typeface="+mn-lt"/>
        <a:ea typeface="+mn-ea"/>
        <a:cs typeface="+mn-cs"/>
      </a:defRPr>
    </a:lvl3pPr>
    <a:lvl4pPr marL="1371600" algn="l" defTabSz="914400" rtl="0" eaLnBrk="1" latinLnBrk="0" hangingPunct="1">
      <a:defRPr sz="1050" kern="1200">
        <a:solidFill>
          <a:schemeClr val="tx1"/>
        </a:solidFill>
        <a:latin typeface="+mn-lt"/>
        <a:ea typeface="+mn-ea"/>
        <a:cs typeface="+mn-cs"/>
      </a:defRPr>
    </a:lvl4pPr>
    <a:lvl5pPr marL="1828800" algn="l" defTabSz="914400" rtl="0" eaLnBrk="1" latinLnBrk="0" hangingPunct="1">
      <a:defRPr sz="105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for completing pre-test:  not scored but assists NRI with future QI and training needs </a:t>
            </a:r>
            <a:r>
              <a:rPr lang="en-US" sz="1050" b="0" i="0" u="none" strike="noStrike" kern="1200" baseline="0" dirty="0">
                <a:solidFill>
                  <a:schemeClr val="tx1"/>
                </a:solidFill>
                <a:latin typeface="+mn-lt"/>
                <a:ea typeface="+mn-ea"/>
                <a:cs typeface="+mn-cs"/>
              </a:rPr>
              <a:t>Inpatient psychiatric settings have been</a:t>
            </a:r>
          </a:p>
          <a:p>
            <a:r>
              <a:rPr lang="en-US" sz="1050" b="0" i="0" u="none" strike="noStrike" kern="1200" baseline="0" dirty="0">
                <a:solidFill>
                  <a:schemeClr val="tx1"/>
                </a:solidFill>
                <a:latin typeface="+mn-lt"/>
                <a:ea typeface="+mn-ea"/>
                <a:cs typeface="+mn-cs"/>
              </a:rPr>
              <a:t>making strides in quickly identifying tobacco users at the point of admission and providing treatment to</a:t>
            </a:r>
          </a:p>
          <a:p>
            <a:r>
              <a:rPr lang="en-US" sz="1050" b="0" i="0" u="none" strike="noStrike" kern="1200" baseline="0" dirty="0">
                <a:solidFill>
                  <a:schemeClr val="tx1"/>
                </a:solidFill>
                <a:latin typeface="+mn-lt"/>
                <a:ea typeface="+mn-ea"/>
                <a:cs typeface="+mn-cs"/>
              </a:rPr>
              <a:t>support recovery from tobacco use. But this momentum is not continuing through the point of discharge</a:t>
            </a:r>
          </a:p>
          <a:p>
            <a:r>
              <a:rPr lang="en-US" sz="1050" b="0" i="0" u="none" strike="noStrike" kern="1200" baseline="0" dirty="0">
                <a:solidFill>
                  <a:schemeClr val="tx1"/>
                </a:solidFill>
                <a:latin typeface="+mn-lt"/>
                <a:ea typeface="+mn-ea"/>
                <a:cs typeface="+mn-cs"/>
              </a:rPr>
              <a:t>planning to ongoing recovery self-management for persons served by inpatient psychiatric settings.</a:t>
            </a:r>
            <a:endParaRPr lang="en-US" dirty="0"/>
          </a:p>
        </p:txBody>
      </p:sp>
      <p:sp>
        <p:nvSpPr>
          <p:cNvPr id="4" name="Slide Number Placeholder 3"/>
          <p:cNvSpPr>
            <a:spLocks noGrp="1"/>
          </p:cNvSpPr>
          <p:nvPr>
            <p:ph type="sldNum" sz="quarter" idx="5"/>
          </p:nvPr>
        </p:nvSpPr>
        <p:spPr/>
        <p:txBody>
          <a:bodyPr/>
          <a:lstStyle/>
          <a:p>
            <a:fld id="{75996EEB-E939-48D6-9089-2A71E9331D2E}" type="slidenum">
              <a:rPr lang="en-US" smtClean="0"/>
              <a:t>1</a:t>
            </a:fld>
            <a:endParaRPr lang="en-US" dirty="0"/>
          </a:p>
        </p:txBody>
      </p:sp>
    </p:spTree>
    <p:extLst>
      <p:ext uri="{BB962C8B-B14F-4D97-AF65-F5344CB8AC3E}">
        <p14:creationId xmlns:p14="http://schemas.microsoft.com/office/powerpoint/2010/main" val="885672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Talking points:  Vision</a:t>
            </a:r>
          </a:p>
        </p:txBody>
      </p:sp>
      <p:sp>
        <p:nvSpPr>
          <p:cNvPr id="4" name="Slide Number Placeholder 3"/>
          <p:cNvSpPr>
            <a:spLocks noGrp="1"/>
          </p:cNvSpPr>
          <p:nvPr>
            <p:ph type="sldNum" sz="quarter" idx="5"/>
          </p:nvPr>
        </p:nvSpPr>
        <p:spPr/>
        <p:txBody>
          <a:bodyPr/>
          <a:lstStyle/>
          <a:p>
            <a:fld id="{75996EEB-E939-48D6-9089-2A71E9331D2E}" type="slidenum">
              <a:rPr lang="en-US" smtClean="0"/>
              <a:t>10</a:t>
            </a:fld>
            <a:endParaRPr lang="en-US" dirty="0"/>
          </a:p>
        </p:txBody>
      </p:sp>
    </p:spTree>
    <p:extLst>
      <p:ext uri="{BB962C8B-B14F-4D97-AF65-F5344CB8AC3E}">
        <p14:creationId xmlns:p14="http://schemas.microsoft.com/office/powerpoint/2010/main" val="2474438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Kurt Lewin’s Change Management Theory, is a time-tested, easily applied field theory that is often considered the epitome of change models, suitable for personal, group and organizational change. Lewin’s change theory is a ‘planned change’ guide that consists of three distinct and vital stages. The first stage involves finding a method of making it possible for people to let go of an old pattern that was counterproductive in some way. This is the stage where the desire to change occurs, or at least the recognition that change is needed. An example is moving from a paper- based documentation system to an electronic system, in an organization where paper trails have become unmanageable and archaic.</a:t>
            </a:r>
          </a:p>
          <a:p>
            <a:r>
              <a:rPr lang="en-US" dirty="0"/>
              <a:t>Reference Lucille Schacht’s NRI </a:t>
            </a:r>
            <a:r>
              <a:rPr lang="en-US" sz="1050" b="1" kern="1200" dirty="0">
                <a:solidFill>
                  <a:schemeClr val="tx1"/>
                </a:solidFill>
                <a:effectLst/>
                <a:latin typeface="+mn-lt"/>
                <a:ea typeface="+mn-ea"/>
                <a:cs typeface="+mn-cs"/>
              </a:rPr>
              <a:t>Self-assessment tool template to monitor performance on targeted measures </a:t>
            </a:r>
            <a:endParaRPr lang="en-US" dirty="0"/>
          </a:p>
        </p:txBody>
      </p:sp>
      <p:sp>
        <p:nvSpPr>
          <p:cNvPr id="4" name="Slide Number Placeholder 3"/>
          <p:cNvSpPr>
            <a:spLocks noGrp="1"/>
          </p:cNvSpPr>
          <p:nvPr>
            <p:ph type="sldNum" sz="quarter" idx="5"/>
          </p:nvPr>
        </p:nvSpPr>
        <p:spPr/>
        <p:txBody>
          <a:bodyPr/>
          <a:lstStyle/>
          <a:p>
            <a:fld id="{75996EEB-E939-48D6-9089-2A71E9331D2E}" type="slidenum">
              <a:rPr lang="en-US" smtClean="0"/>
              <a:t>11</a:t>
            </a:fld>
            <a:endParaRPr lang="en-US" dirty="0"/>
          </a:p>
        </p:txBody>
      </p:sp>
    </p:spTree>
    <p:extLst>
      <p:ext uri="{BB962C8B-B14F-4D97-AF65-F5344CB8AC3E}">
        <p14:creationId xmlns:p14="http://schemas.microsoft.com/office/powerpoint/2010/main" val="1995676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Action:  organizational readiness to change.</a:t>
            </a:r>
          </a:p>
        </p:txBody>
      </p:sp>
      <p:sp>
        <p:nvSpPr>
          <p:cNvPr id="4" name="Slide Number Placeholder 3"/>
          <p:cNvSpPr>
            <a:spLocks noGrp="1"/>
          </p:cNvSpPr>
          <p:nvPr>
            <p:ph type="sldNum" sz="quarter" idx="5"/>
          </p:nvPr>
        </p:nvSpPr>
        <p:spPr/>
        <p:txBody>
          <a:bodyPr/>
          <a:lstStyle/>
          <a:p>
            <a:fld id="{75996EEB-E939-48D6-9089-2A71E9331D2E}" type="slidenum">
              <a:rPr lang="en-US" smtClean="0"/>
              <a:t>12</a:t>
            </a:fld>
            <a:endParaRPr lang="en-US" dirty="0"/>
          </a:p>
        </p:txBody>
      </p:sp>
    </p:spTree>
    <p:extLst>
      <p:ext uri="{BB962C8B-B14F-4D97-AF65-F5344CB8AC3E}">
        <p14:creationId xmlns:p14="http://schemas.microsoft.com/office/powerpoint/2010/main" val="2593589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542E61E-9E82-48BD-8163-A467331FB5DC}" type="slidenum">
              <a:rPr lang="en-US" smtClean="0">
                <a:solidFill>
                  <a:prstClr val="black"/>
                </a:solidFill>
              </a:rPr>
              <a:pPr/>
              <a:t>14</a:t>
            </a:fld>
            <a:endParaRPr lang="en-US" dirty="0">
              <a:solidFill>
                <a:prstClr val="black"/>
              </a:solidFill>
            </a:endParaRPr>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baseline="0" dirty="0">
                <a:latin typeface="Arial" charset="0"/>
              </a:rPr>
              <a:t> </a:t>
            </a:r>
            <a:endParaRPr lang="en-US" dirty="0">
              <a:latin typeface="Arial" charset="0"/>
            </a:endParaRPr>
          </a:p>
        </p:txBody>
      </p:sp>
    </p:spTree>
    <p:extLst>
      <p:ext uri="{BB962C8B-B14F-4D97-AF65-F5344CB8AC3E}">
        <p14:creationId xmlns:p14="http://schemas.microsoft.com/office/powerpoint/2010/main" val="1764259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996EEB-E939-48D6-9089-2A71E9331D2E}" type="slidenum">
              <a:rPr lang="en-US" smtClean="0"/>
              <a:t>16</a:t>
            </a:fld>
            <a:endParaRPr lang="en-US" dirty="0"/>
          </a:p>
        </p:txBody>
      </p:sp>
    </p:spTree>
    <p:extLst>
      <p:ext uri="{BB962C8B-B14F-4D97-AF65-F5344CB8AC3E}">
        <p14:creationId xmlns:p14="http://schemas.microsoft.com/office/powerpoint/2010/main" val="3033083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back to missy to discuss next phase of Lewin’s change model</a:t>
            </a:r>
          </a:p>
        </p:txBody>
      </p:sp>
      <p:sp>
        <p:nvSpPr>
          <p:cNvPr id="4" name="Slide Number Placeholder 3"/>
          <p:cNvSpPr>
            <a:spLocks noGrp="1"/>
          </p:cNvSpPr>
          <p:nvPr>
            <p:ph type="sldNum" sz="quarter" idx="5"/>
          </p:nvPr>
        </p:nvSpPr>
        <p:spPr/>
        <p:txBody>
          <a:bodyPr/>
          <a:lstStyle/>
          <a:p>
            <a:fld id="{75996EEB-E939-48D6-9089-2A71E9331D2E}" type="slidenum">
              <a:rPr lang="en-US" smtClean="0"/>
              <a:t>19</a:t>
            </a:fld>
            <a:endParaRPr lang="en-US" dirty="0"/>
          </a:p>
        </p:txBody>
      </p:sp>
    </p:spTree>
    <p:extLst>
      <p:ext uri="{BB962C8B-B14F-4D97-AF65-F5344CB8AC3E}">
        <p14:creationId xmlns:p14="http://schemas.microsoft.com/office/powerpoint/2010/main" val="545526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You’ve looked at your baselines, gap analysis, standards, options for change in previous phase of Unfreeze.  This phase is disciplined and involved lots of PDSA cycles, make sure all staff are onboard with new way of implementing vision/ AIM, smooth out the process based on feedback loops</a:t>
            </a:r>
          </a:p>
        </p:txBody>
      </p:sp>
      <p:sp>
        <p:nvSpPr>
          <p:cNvPr id="4" name="Slide Number Placeholder 3"/>
          <p:cNvSpPr>
            <a:spLocks noGrp="1"/>
          </p:cNvSpPr>
          <p:nvPr>
            <p:ph type="sldNum" sz="quarter" idx="5"/>
          </p:nvPr>
        </p:nvSpPr>
        <p:spPr/>
        <p:txBody>
          <a:bodyPr/>
          <a:lstStyle/>
          <a:p>
            <a:fld id="{75996EEB-E939-48D6-9089-2A71E9331D2E}" type="slidenum">
              <a:rPr lang="en-US" smtClean="0"/>
              <a:t>20</a:t>
            </a:fld>
            <a:endParaRPr lang="en-US" dirty="0"/>
          </a:p>
        </p:txBody>
      </p:sp>
    </p:spTree>
    <p:extLst>
      <p:ext uri="{BB962C8B-B14F-4D97-AF65-F5344CB8AC3E}">
        <p14:creationId xmlns:p14="http://schemas.microsoft.com/office/powerpoint/2010/main" val="3182801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IL05: Aug – Dec. 2018 had training for clinical staff to learn new electronic discharge plan application. Intended primary aim was use of electronic discharge plan, but embedded  QUITLINE offering </a:t>
            </a:r>
            <a:r>
              <a:rPr lang="en-US" sz="1050" kern="1200" dirty="0">
                <a:solidFill>
                  <a:schemeClr val="tx1"/>
                </a:solidFill>
                <a:effectLst/>
                <a:latin typeface="+mn-lt"/>
                <a:ea typeface="+mn-ea"/>
                <a:cs typeface="+mn-cs"/>
              </a:rPr>
              <a:t>in our database as a part of the discharge summary, which is addressed by Social Workers and Psychiatrist.  Getting rid of all old paper forms helps to continue this change of TOB 3 improvement.</a:t>
            </a:r>
          </a:p>
          <a:p>
            <a:endParaRPr lang="en-US" dirty="0"/>
          </a:p>
        </p:txBody>
      </p:sp>
      <p:sp>
        <p:nvSpPr>
          <p:cNvPr id="4" name="Slide Number Placeholder 3"/>
          <p:cNvSpPr>
            <a:spLocks noGrp="1"/>
          </p:cNvSpPr>
          <p:nvPr>
            <p:ph type="sldNum" sz="quarter" idx="5"/>
          </p:nvPr>
        </p:nvSpPr>
        <p:spPr/>
        <p:txBody>
          <a:bodyPr/>
          <a:lstStyle/>
          <a:p>
            <a:fld id="{75996EEB-E939-48D6-9089-2A71E9331D2E}" type="slidenum">
              <a:rPr lang="en-US" smtClean="0"/>
              <a:t>21</a:t>
            </a:fld>
            <a:endParaRPr lang="en-US" dirty="0"/>
          </a:p>
        </p:txBody>
      </p:sp>
    </p:spTree>
    <p:extLst>
      <p:ext uri="{BB962C8B-B14F-4D97-AF65-F5344CB8AC3E}">
        <p14:creationId xmlns:p14="http://schemas.microsoft.com/office/powerpoint/2010/main" val="4146217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i="0" kern="1200" dirty="0">
                <a:solidFill>
                  <a:schemeClr val="tx1"/>
                </a:solidFill>
                <a:effectLst/>
                <a:latin typeface="+mn-lt"/>
                <a:ea typeface="+mn-ea"/>
                <a:cs typeface="+mn-cs"/>
              </a:rPr>
              <a:t>2020: Oklahoma has the highest proportion of behavioral health treatment agencies in the nation that offer cessation interventions such as state quitlines, prescribe cessation medications and provide tobacco-free campuses.</a:t>
            </a:r>
            <a:endParaRPr lang="en-US" dirty="0"/>
          </a:p>
        </p:txBody>
      </p:sp>
      <p:sp>
        <p:nvSpPr>
          <p:cNvPr id="4" name="Slide Number Placeholder 3"/>
          <p:cNvSpPr>
            <a:spLocks noGrp="1"/>
          </p:cNvSpPr>
          <p:nvPr>
            <p:ph type="sldNum" sz="quarter" idx="5"/>
          </p:nvPr>
        </p:nvSpPr>
        <p:spPr/>
        <p:txBody>
          <a:bodyPr/>
          <a:lstStyle/>
          <a:p>
            <a:fld id="{75996EEB-E939-48D6-9089-2A71E9331D2E}" type="slidenum">
              <a:rPr lang="en-US" smtClean="0"/>
              <a:t>22</a:t>
            </a:fld>
            <a:endParaRPr lang="en-US" dirty="0"/>
          </a:p>
        </p:txBody>
      </p:sp>
    </p:spTree>
    <p:extLst>
      <p:ext uri="{BB962C8B-B14F-4D97-AF65-F5344CB8AC3E}">
        <p14:creationId xmlns:p14="http://schemas.microsoft.com/office/powerpoint/2010/main" val="2303554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D19FEE-DCCF-4239-9061-C4C2B50AF672}" type="slidenum">
              <a:rPr lang="en-US" smtClean="0"/>
              <a:t>23</a:t>
            </a:fld>
            <a:endParaRPr lang="en-US" dirty="0"/>
          </a:p>
        </p:txBody>
      </p:sp>
    </p:spTree>
    <p:extLst>
      <p:ext uri="{BB962C8B-B14F-4D97-AF65-F5344CB8AC3E}">
        <p14:creationId xmlns:p14="http://schemas.microsoft.com/office/powerpoint/2010/main" val="3699768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thanks for completing pre-test:  not scored but assists NRI with future QI and training needs .  Post-test at the end for impact of this session</a:t>
            </a:r>
          </a:p>
        </p:txBody>
      </p:sp>
    </p:spTree>
    <p:extLst>
      <p:ext uri="{BB962C8B-B14F-4D97-AF65-F5344CB8AC3E}">
        <p14:creationId xmlns:p14="http://schemas.microsoft.com/office/powerpoint/2010/main" val="1105962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88076C-1DE9-4B0C-938E-47C318841AEE}" type="slidenum">
              <a:rPr lang="en-US" smtClean="0"/>
              <a:pPr/>
              <a:t>25</a:t>
            </a:fld>
            <a:endParaRPr lang="en-US" dirty="0"/>
          </a:p>
        </p:txBody>
      </p:sp>
    </p:spTree>
    <p:extLst>
      <p:ext uri="{BB962C8B-B14F-4D97-AF65-F5344CB8AC3E}">
        <p14:creationId xmlns:p14="http://schemas.microsoft.com/office/powerpoint/2010/main" val="13547444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88076C-1DE9-4B0C-938E-47C318841AEE}" type="slidenum">
              <a:rPr lang="en-US" smtClean="0"/>
              <a:pPr/>
              <a:t>27</a:t>
            </a:fld>
            <a:endParaRPr lang="en-US" dirty="0"/>
          </a:p>
        </p:txBody>
      </p:sp>
    </p:spTree>
    <p:extLst>
      <p:ext uri="{BB962C8B-B14F-4D97-AF65-F5344CB8AC3E}">
        <p14:creationId xmlns:p14="http://schemas.microsoft.com/office/powerpoint/2010/main" val="1354744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88076C-1DE9-4B0C-938E-47C318841AEE}" type="slidenum">
              <a:rPr lang="en-US" smtClean="0"/>
              <a:pPr/>
              <a:t>28</a:t>
            </a:fld>
            <a:endParaRPr lang="en-US" dirty="0"/>
          </a:p>
        </p:txBody>
      </p:sp>
    </p:spTree>
    <p:extLst>
      <p:ext uri="{BB962C8B-B14F-4D97-AF65-F5344CB8AC3E}">
        <p14:creationId xmlns:p14="http://schemas.microsoft.com/office/powerpoint/2010/main" val="3226327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88076C-1DE9-4B0C-938E-47C318841AEE}" type="slidenum">
              <a:rPr lang="en-US" smtClean="0"/>
              <a:pPr/>
              <a:t>29</a:t>
            </a:fld>
            <a:endParaRPr lang="en-US" dirty="0"/>
          </a:p>
        </p:txBody>
      </p:sp>
    </p:spTree>
    <p:extLst>
      <p:ext uri="{BB962C8B-B14F-4D97-AF65-F5344CB8AC3E}">
        <p14:creationId xmlns:p14="http://schemas.microsoft.com/office/powerpoint/2010/main" val="1354744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88076C-1DE9-4B0C-938E-47C318841AEE}" type="slidenum">
              <a:rPr lang="en-US" smtClean="0"/>
              <a:pPr/>
              <a:t>30</a:t>
            </a:fld>
            <a:endParaRPr lang="en-US" dirty="0"/>
          </a:p>
        </p:txBody>
      </p:sp>
    </p:spTree>
    <p:extLst>
      <p:ext uri="{BB962C8B-B14F-4D97-AF65-F5344CB8AC3E}">
        <p14:creationId xmlns:p14="http://schemas.microsoft.com/office/powerpoint/2010/main" val="1817047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D19FEE-DCCF-4239-9061-C4C2B50AF672}" type="slidenum">
              <a:rPr lang="en-US" smtClean="0"/>
              <a:t>31</a:t>
            </a:fld>
            <a:endParaRPr lang="en-US" dirty="0"/>
          </a:p>
        </p:txBody>
      </p:sp>
    </p:spTree>
    <p:extLst>
      <p:ext uri="{BB962C8B-B14F-4D97-AF65-F5344CB8AC3E}">
        <p14:creationId xmlns:p14="http://schemas.microsoft.com/office/powerpoint/2010/main" val="20959140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NRI Organizational Self-Monitoring tool by Lucille Schacht will be posted on the NRI Tobacco Cessation specialty page for Change Management  </a:t>
            </a:r>
          </a:p>
        </p:txBody>
      </p:sp>
      <p:sp>
        <p:nvSpPr>
          <p:cNvPr id="4" name="Slide Number Placeholder 3"/>
          <p:cNvSpPr>
            <a:spLocks noGrp="1"/>
          </p:cNvSpPr>
          <p:nvPr>
            <p:ph type="sldNum" sz="quarter" idx="5"/>
          </p:nvPr>
        </p:nvSpPr>
        <p:spPr/>
        <p:txBody>
          <a:bodyPr/>
          <a:lstStyle/>
          <a:p>
            <a:fld id="{75996EEB-E939-48D6-9089-2A71E9331D2E}" type="slidenum">
              <a:rPr lang="en-US" smtClean="0"/>
              <a:t>32</a:t>
            </a:fld>
            <a:endParaRPr lang="en-US" dirty="0"/>
          </a:p>
        </p:txBody>
      </p:sp>
    </p:spTree>
    <p:extLst>
      <p:ext uri="{BB962C8B-B14F-4D97-AF65-F5344CB8AC3E}">
        <p14:creationId xmlns:p14="http://schemas.microsoft.com/office/powerpoint/2010/main" val="23747477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 Pre-Intervention (Unfreeze) to Intervention (Change)  Post intervention (Refreeze). Include post-analytics in paper. Staff competency evals for knowledge and skills</a:t>
            </a:r>
          </a:p>
        </p:txBody>
      </p:sp>
      <p:sp>
        <p:nvSpPr>
          <p:cNvPr id="4" name="Slide Number Placeholder 3"/>
          <p:cNvSpPr>
            <a:spLocks noGrp="1"/>
          </p:cNvSpPr>
          <p:nvPr>
            <p:ph type="sldNum" sz="quarter" idx="5"/>
          </p:nvPr>
        </p:nvSpPr>
        <p:spPr/>
        <p:txBody>
          <a:bodyPr/>
          <a:lstStyle/>
          <a:p>
            <a:fld id="{75996EEB-E939-48D6-9089-2A71E9331D2E}" type="slidenum">
              <a:rPr lang="en-US" smtClean="0"/>
              <a:t>35</a:t>
            </a:fld>
            <a:endParaRPr lang="en-US" dirty="0"/>
          </a:p>
        </p:txBody>
      </p:sp>
    </p:spTree>
    <p:extLst>
      <p:ext uri="{BB962C8B-B14F-4D97-AF65-F5344CB8AC3E}">
        <p14:creationId xmlns:p14="http://schemas.microsoft.com/office/powerpoint/2010/main" val="1789291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Cochrane review:  https://pubmed.ncbi.nlm.nih.gov/21069681/    Post intervention and analytics:  becomes a success story others can build upon so important to be specific in pre-intervention what specific changes were made and what you did  and how so others can test if that change will work in their environment. </a:t>
            </a:r>
            <a:r>
              <a:rPr lang="en-US" dirty="0">
                <a:highlight>
                  <a:srgbClr val="FFFF00"/>
                </a:highlight>
              </a:rPr>
              <a:t>Missy to expand: There are EBP limitations for psychiatric hospitalized patients: Invitation to Collaborate to move the TOB 3 field forward. Shared learning about successes as well as failures is what moved the field forward. </a:t>
            </a:r>
            <a:endParaRPr lang="en-US" dirty="0"/>
          </a:p>
        </p:txBody>
      </p:sp>
      <p:sp>
        <p:nvSpPr>
          <p:cNvPr id="4" name="Slide Number Placeholder 3"/>
          <p:cNvSpPr>
            <a:spLocks noGrp="1"/>
          </p:cNvSpPr>
          <p:nvPr>
            <p:ph type="sldNum" sz="quarter" idx="5"/>
          </p:nvPr>
        </p:nvSpPr>
        <p:spPr/>
        <p:txBody>
          <a:bodyPr/>
          <a:lstStyle/>
          <a:p>
            <a:fld id="{75996EEB-E939-48D6-9089-2A71E9331D2E}" type="slidenum">
              <a:rPr lang="en-US" smtClean="0"/>
              <a:t>36</a:t>
            </a:fld>
            <a:endParaRPr lang="en-US" dirty="0"/>
          </a:p>
        </p:txBody>
      </p:sp>
    </p:spTree>
    <p:extLst>
      <p:ext uri="{BB962C8B-B14F-4D97-AF65-F5344CB8AC3E}">
        <p14:creationId xmlns:p14="http://schemas.microsoft.com/office/powerpoint/2010/main" val="32177353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Post test, infographics, slide deck and archive of presentations on NRI website </a:t>
            </a:r>
          </a:p>
          <a:p>
            <a:endParaRPr lang="en-US" dirty="0"/>
          </a:p>
        </p:txBody>
      </p:sp>
      <p:sp>
        <p:nvSpPr>
          <p:cNvPr id="4" name="Slide Number Placeholder 3"/>
          <p:cNvSpPr>
            <a:spLocks noGrp="1"/>
          </p:cNvSpPr>
          <p:nvPr>
            <p:ph type="sldNum" sz="quarter" idx="5"/>
          </p:nvPr>
        </p:nvSpPr>
        <p:spPr/>
        <p:txBody>
          <a:bodyPr/>
          <a:lstStyle/>
          <a:p>
            <a:fld id="{75996EEB-E939-48D6-9089-2A71E9331D2E}" type="slidenum">
              <a:rPr lang="en-US" smtClean="0"/>
              <a:t>37</a:t>
            </a:fld>
            <a:endParaRPr lang="en-US" dirty="0"/>
          </a:p>
        </p:txBody>
      </p:sp>
    </p:spTree>
    <p:extLst>
      <p:ext uri="{BB962C8B-B14F-4D97-AF65-F5344CB8AC3E}">
        <p14:creationId xmlns:p14="http://schemas.microsoft.com/office/powerpoint/2010/main" val="153394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and reference to Sept. webinar  thanks for completing pre-test:  not scored but assists NRI with future QI and training needs </a:t>
            </a:r>
          </a:p>
        </p:txBody>
      </p:sp>
      <p:sp>
        <p:nvSpPr>
          <p:cNvPr id="4" name="Slide Number Placeholder 3"/>
          <p:cNvSpPr>
            <a:spLocks noGrp="1"/>
          </p:cNvSpPr>
          <p:nvPr>
            <p:ph type="sldNum" sz="quarter" idx="5"/>
          </p:nvPr>
        </p:nvSpPr>
        <p:spPr/>
        <p:txBody>
          <a:bodyPr/>
          <a:lstStyle/>
          <a:p>
            <a:fld id="{75996EEB-E939-48D6-9089-2A71E9331D2E}" type="slidenum">
              <a:rPr lang="en-US" smtClean="0"/>
              <a:t>3</a:t>
            </a:fld>
            <a:endParaRPr lang="en-US" dirty="0"/>
          </a:p>
        </p:txBody>
      </p:sp>
    </p:spTree>
    <p:extLst>
      <p:ext uri="{BB962C8B-B14F-4D97-AF65-F5344CB8AC3E}">
        <p14:creationId xmlns:p14="http://schemas.microsoft.com/office/powerpoint/2010/main" val="20713245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455C7C-93DF-4968-A953-AFE6C389A095}" type="slidenum">
              <a:rPr lang="en-US" smtClean="0"/>
              <a:t>38</a:t>
            </a:fld>
            <a:endParaRPr lang="en-US" dirty="0"/>
          </a:p>
        </p:txBody>
      </p:sp>
    </p:spTree>
    <p:extLst>
      <p:ext uri="{BB962C8B-B14F-4D97-AF65-F5344CB8AC3E}">
        <p14:creationId xmlns:p14="http://schemas.microsoft.com/office/powerpoint/2010/main" val="991613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Rate of tob smokers higher in Beh health pops and account for about ½ all smoking deaths annually for all Americans.  We focused on the clinical impacts in Sept. 2020 and info here at website</a:t>
            </a:r>
          </a:p>
        </p:txBody>
      </p:sp>
      <p:sp>
        <p:nvSpPr>
          <p:cNvPr id="4" name="Slide Number Placeholder 3"/>
          <p:cNvSpPr>
            <a:spLocks noGrp="1"/>
          </p:cNvSpPr>
          <p:nvPr>
            <p:ph type="sldNum" sz="quarter" idx="5"/>
          </p:nvPr>
        </p:nvSpPr>
        <p:spPr/>
        <p:txBody>
          <a:bodyPr/>
          <a:lstStyle/>
          <a:p>
            <a:fld id="{75996EEB-E939-48D6-9089-2A71E9331D2E}" type="slidenum">
              <a:rPr lang="en-US" smtClean="0"/>
              <a:t>4</a:t>
            </a:fld>
            <a:endParaRPr lang="en-US" dirty="0"/>
          </a:p>
        </p:txBody>
      </p:sp>
    </p:spTree>
    <p:extLst>
      <p:ext uri="{BB962C8B-B14F-4D97-AF65-F5344CB8AC3E}">
        <p14:creationId xmlns:p14="http://schemas.microsoft.com/office/powerpoint/2010/main" val="926040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0" i="0" u="none" strike="noStrike" kern="1200" baseline="0" dirty="0">
                <a:solidFill>
                  <a:schemeClr val="tx1"/>
                </a:solidFill>
                <a:latin typeface="+mn-lt"/>
                <a:ea typeface="+mn-ea"/>
                <a:cs typeface="+mn-cs"/>
              </a:rPr>
              <a:t> Although screening for tobacco use at admission to inpatient psych hospitals is now expected practice, , state hospitalsTOB-3 is the rate of referrals being offered to patients while TOB-3A is the rate of patients</a:t>
            </a:r>
          </a:p>
          <a:p>
            <a:r>
              <a:rPr lang="en-US" sz="1050" b="0" i="0" u="none" strike="noStrike" kern="1200" baseline="0" dirty="0">
                <a:solidFill>
                  <a:schemeClr val="tx1"/>
                </a:solidFill>
                <a:latin typeface="+mn-lt"/>
                <a:ea typeface="+mn-ea"/>
                <a:cs typeface="+mn-cs"/>
              </a:rPr>
              <a:t>accepting those referrals.</a:t>
            </a:r>
            <a:endParaRPr lang="en-US" dirty="0"/>
          </a:p>
        </p:txBody>
      </p:sp>
      <p:sp>
        <p:nvSpPr>
          <p:cNvPr id="4" name="Slide Number Placeholder 3"/>
          <p:cNvSpPr>
            <a:spLocks noGrp="1"/>
          </p:cNvSpPr>
          <p:nvPr>
            <p:ph type="sldNum" sz="quarter" idx="5"/>
          </p:nvPr>
        </p:nvSpPr>
        <p:spPr/>
        <p:txBody>
          <a:bodyPr/>
          <a:lstStyle/>
          <a:p>
            <a:fld id="{75996EEB-E939-48D6-9089-2A71E9331D2E}" type="slidenum">
              <a:rPr lang="en-US" smtClean="0"/>
              <a:t>5</a:t>
            </a:fld>
            <a:endParaRPr lang="en-US" dirty="0"/>
          </a:p>
        </p:txBody>
      </p:sp>
    </p:spTree>
    <p:extLst>
      <p:ext uri="{BB962C8B-B14F-4D97-AF65-F5344CB8AC3E}">
        <p14:creationId xmlns:p14="http://schemas.microsoft.com/office/powerpoint/2010/main" val="3567091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from individual change to organizational change applications</a:t>
            </a:r>
          </a:p>
        </p:txBody>
      </p:sp>
      <p:sp>
        <p:nvSpPr>
          <p:cNvPr id="4" name="Slide Number Placeholder 3"/>
          <p:cNvSpPr>
            <a:spLocks noGrp="1"/>
          </p:cNvSpPr>
          <p:nvPr>
            <p:ph type="sldNum" sz="quarter" idx="5"/>
          </p:nvPr>
        </p:nvSpPr>
        <p:spPr/>
        <p:txBody>
          <a:bodyPr/>
          <a:lstStyle/>
          <a:p>
            <a:fld id="{75996EEB-E939-48D6-9089-2A71E9331D2E}" type="slidenum">
              <a:rPr lang="en-US" smtClean="0"/>
              <a:t>6</a:t>
            </a:fld>
            <a:endParaRPr lang="en-US" dirty="0"/>
          </a:p>
        </p:txBody>
      </p:sp>
    </p:spTree>
    <p:extLst>
      <p:ext uri="{BB962C8B-B14F-4D97-AF65-F5344CB8AC3E}">
        <p14:creationId xmlns:p14="http://schemas.microsoft.com/office/powerpoint/2010/main" val="3186689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https://www.nri-inc.org/media/1685/stages-of-change.pdf </a:t>
            </a:r>
          </a:p>
        </p:txBody>
      </p:sp>
      <p:sp>
        <p:nvSpPr>
          <p:cNvPr id="4" name="Slide Number Placeholder 3"/>
          <p:cNvSpPr>
            <a:spLocks noGrp="1"/>
          </p:cNvSpPr>
          <p:nvPr>
            <p:ph type="sldNum" sz="quarter" idx="5"/>
          </p:nvPr>
        </p:nvSpPr>
        <p:spPr/>
        <p:txBody>
          <a:bodyPr/>
          <a:lstStyle/>
          <a:p>
            <a:fld id="{75996EEB-E939-48D6-9089-2A71E9331D2E}" type="slidenum">
              <a:rPr lang="en-US" smtClean="0"/>
              <a:t>7</a:t>
            </a:fld>
            <a:endParaRPr lang="en-US" dirty="0"/>
          </a:p>
        </p:txBody>
      </p:sp>
    </p:spTree>
    <p:extLst>
      <p:ext uri="{BB962C8B-B14F-4D97-AF65-F5344CB8AC3E}">
        <p14:creationId xmlns:p14="http://schemas.microsoft.com/office/powerpoint/2010/main" val="3400982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Kotter Change Process.  https://www.kotterinc.com/8-steps-process-for-leading-change/</a:t>
            </a:r>
          </a:p>
          <a:p>
            <a:r>
              <a:rPr lang="en-US" dirty="0"/>
              <a:t> </a:t>
            </a:r>
          </a:p>
        </p:txBody>
      </p:sp>
      <p:sp>
        <p:nvSpPr>
          <p:cNvPr id="4" name="Slide Number Placeholder 3"/>
          <p:cNvSpPr>
            <a:spLocks noGrp="1"/>
          </p:cNvSpPr>
          <p:nvPr>
            <p:ph type="sldNum" sz="quarter" idx="5"/>
          </p:nvPr>
        </p:nvSpPr>
        <p:spPr/>
        <p:txBody>
          <a:bodyPr/>
          <a:lstStyle/>
          <a:p>
            <a:fld id="{75996EEB-E939-48D6-9089-2A71E9331D2E}" type="slidenum">
              <a:rPr lang="en-US" smtClean="0"/>
              <a:t>8</a:t>
            </a:fld>
            <a:endParaRPr lang="en-US" dirty="0"/>
          </a:p>
        </p:txBody>
      </p:sp>
    </p:spTree>
    <p:extLst>
      <p:ext uri="{BB962C8B-B14F-4D97-AF65-F5344CB8AC3E}">
        <p14:creationId xmlns:p14="http://schemas.microsoft.com/office/powerpoint/2010/main" val="1976456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several change models available,  This is one clinicians are familiar with.</a:t>
            </a:r>
          </a:p>
        </p:txBody>
      </p:sp>
      <p:sp>
        <p:nvSpPr>
          <p:cNvPr id="4" name="Slide Number Placeholder 3"/>
          <p:cNvSpPr>
            <a:spLocks noGrp="1"/>
          </p:cNvSpPr>
          <p:nvPr>
            <p:ph type="sldNum" sz="quarter" idx="5"/>
          </p:nvPr>
        </p:nvSpPr>
        <p:spPr/>
        <p:txBody>
          <a:bodyPr/>
          <a:lstStyle/>
          <a:p>
            <a:fld id="{75996EEB-E939-48D6-9089-2A71E9331D2E}" type="slidenum">
              <a:rPr lang="en-US" smtClean="0"/>
              <a:t>9</a:t>
            </a:fld>
            <a:endParaRPr lang="en-US" dirty="0"/>
          </a:p>
        </p:txBody>
      </p:sp>
    </p:spTree>
    <p:extLst>
      <p:ext uri="{BB962C8B-B14F-4D97-AF65-F5344CB8AC3E}">
        <p14:creationId xmlns:p14="http://schemas.microsoft.com/office/powerpoint/2010/main" val="596370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RI_Titl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30375"/>
            <a:ext cx="7848600" cy="1927225"/>
          </a:xfrm>
        </p:spPr>
        <p:txBody>
          <a:bodyPr anchor="b">
            <a:noAutofit/>
          </a:bodyPr>
          <a:lstStyle>
            <a:lvl1pPr>
              <a:defRPr sz="5400" cap="small" baseline="0"/>
            </a:lvl1pPr>
          </a:lstStyle>
          <a:p>
            <a:r>
              <a:rPr lang="en-US"/>
              <a:t>Click to edit Master title style</a:t>
            </a:r>
            <a:endParaRPr lang="en-US" dirty="0"/>
          </a:p>
        </p:txBody>
      </p:sp>
      <p:sp>
        <p:nvSpPr>
          <p:cNvPr id="3" name="Subtitle 2"/>
          <p:cNvSpPr>
            <a:spLocks noGrp="1"/>
          </p:cNvSpPr>
          <p:nvPr>
            <p:ph type="subTitle" idx="1"/>
          </p:nvPr>
        </p:nvSpPr>
        <p:spPr>
          <a:xfrm>
            <a:off x="685800" y="39624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a:xfrm>
            <a:off x="381000" y="6452616"/>
            <a:ext cx="7620000" cy="405384"/>
          </a:xfrm>
        </p:spPr>
        <p:txBody>
          <a:bodyPr/>
          <a:lstStyle/>
          <a:p>
            <a:r>
              <a:rPr lang="en-US" dirty="0"/>
              <a:t>National Association of State Mental Health Program Directors Research Institute</a:t>
            </a:r>
          </a:p>
        </p:txBody>
      </p:sp>
      <p:cxnSp>
        <p:nvCxnSpPr>
          <p:cNvPr id="8" name="Straight Connector 7"/>
          <p:cNvCxnSpPr/>
          <p:nvPr/>
        </p:nvCxnSpPr>
        <p:spPr>
          <a:xfrm>
            <a:off x="685800" y="3810000"/>
            <a:ext cx="7848600" cy="1588"/>
          </a:xfrm>
          <a:prstGeom prst="line">
            <a:avLst/>
          </a:prstGeom>
          <a:ln w="19050">
            <a:solidFill>
              <a:srgbClr val="438DBD"/>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sz="2400">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pPr algn="l"/>
            <a:r>
              <a:rPr lang="en-US" dirty="0"/>
              <a:t>National Association of State Mental Health Program Directors Research Institute</a:t>
            </a:r>
          </a:p>
        </p:txBody>
      </p:sp>
      <p:sp>
        <p:nvSpPr>
          <p:cNvPr id="6" name="Slide Number Placeholder 5"/>
          <p:cNvSpPr>
            <a:spLocks noGrp="1"/>
          </p:cNvSpPr>
          <p:nvPr>
            <p:ph type="sldNum" sz="quarter" idx="12"/>
          </p:nvPr>
        </p:nvSpPr>
        <p:spPr>
          <a:xfrm>
            <a:off x="8153400" y="6491766"/>
            <a:ext cx="609600" cy="314418"/>
          </a:xfrm>
        </p:spPr>
        <p:txBody>
          <a:bodyPr/>
          <a:lstStyle/>
          <a:p>
            <a:fld id="{D1C67138-9446-4319-B605-CECF8760206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73352"/>
            <a:ext cx="4038600" cy="4718304"/>
          </a:xfrm>
        </p:spPr>
        <p:txBody>
          <a:bodyPr/>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pPr algn="l"/>
            <a:r>
              <a:rPr lang="en-US" dirty="0"/>
              <a:t>National Association of State Mental Health Program Directors Research Institute</a:t>
            </a:r>
          </a:p>
        </p:txBody>
      </p:sp>
      <p:sp>
        <p:nvSpPr>
          <p:cNvPr id="7" name="Slide Number Placeholder 6"/>
          <p:cNvSpPr>
            <a:spLocks noGrp="1"/>
          </p:cNvSpPr>
          <p:nvPr>
            <p:ph type="sldNum" sz="quarter" idx="12"/>
          </p:nvPr>
        </p:nvSpPr>
        <p:spPr/>
        <p:txBody>
          <a:bodyPr/>
          <a:lstStyle/>
          <a:p>
            <a:fld id="{D1C67138-9446-4319-B605-CECF87602064}"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pPr algn="l"/>
            <a:r>
              <a:rPr lang="en-US" dirty="0"/>
              <a:t>National Association of State Mental Health Program Directors Research Institute</a:t>
            </a:r>
          </a:p>
        </p:txBody>
      </p:sp>
      <p:sp>
        <p:nvSpPr>
          <p:cNvPr id="9" name="Slide Number Placeholder 8"/>
          <p:cNvSpPr>
            <a:spLocks noGrp="1"/>
          </p:cNvSpPr>
          <p:nvPr>
            <p:ph type="sldNum" sz="quarter" idx="12"/>
          </p:nvPr>
        </p:nvSpPr>
        <p:spPr/>
        <p:txBody>
          <a:bodyPr/>
          <a:lstStyle/>
          <a:p>
            <a:fld id="{D1C67138-9446-4319-B605-CECF87602064}"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371600" y="1676400"/>
            <a:ext cx="6477000" cy="2057400"/>
          </a:xfrm>
        </p:spPr>
        <p:txBody>
          <a:bodyPr/>
          <a:lstStyle/>
          <a:p>
            <a:r>
              <a:rPr lang="en-US" dirty="0"/>
              <a:t>Click to edit Master title style</a:t>
            </a:r>
          </a:p>
        </p:txBody>
      </p:sp>
      <p:sp>
        <p:nvSpPr>
          <p:cNvPr id="4" name="Footer Placeholder 3"/>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p:cNvSpPr>
            <a:spLocks noGrp="1"/>
          </p:cNvSpPr>
          <p:nvPr>
            <p:ph type="sldNum" sz="quarter" idx="12"/>
          </p:nvPr>
        </p:nvSpPr>
        <p:spPr/>
        <p:txBody>
          <a:bodyPr/>
          <a:lstStyle/>
          <a:p>
            <a:fld id="{D1C67138-9446-4319-B605-CECF8760206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lgn="l"/>
            <a:r>
              <a:rPr lang="en-US" dirty="0"/>
              <a:t>National Association of State Mental Health Program Directors Research Institute</a:t>
            </a:r>
          </a:p>
        </p:txBody>
      </p:sp>
      <p:sp>
        <p:nvSpPr>
          <p:cNvPr id="4" name="Slide Number Placeholder 3"/>
          <p:cNvSpPr>
            <a:spLocks noGrp="1"/>
          </p:cNvSpPr>
          <p:nvPr>
            <p:ph type="sldNum" sz="quarter" idx="12"/>
          </p:nvPr>
        </p:nvSpPr>
        <p:spPr/>
        <p:txBody>
          <a:bodyPr/>
          <a:lstStyle/>
          <a:p>
            <a:fld id="{D1C67138-9446-4319-B605-CECF8760206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71" name="Image"/>
          <p:cNvSpPr>
            <a:spLocks noGrp="1"/>
          </p:cNvSpPr>
          <p:nvPr>
            <p:ph type="pic" sz="half" idx="13"/>
          </p:nvPr>
        </p:nvSpPr>
        <p:spPr>
          <a:xfrm>
            <a:off x="730792" y="1895068"/>
            <a:ext cx="3677216" cy="4333862"/>
          </a:xfrm>
          <a:prstGeom prst="rect">
            <a:avLst/>
          </a:prstGeom>
        </p:spPr>
        <p:txBody>
          <a:bodyPr lIns="91439" tIns="45719" rIns="91439" bIns="45719" anchor="t">
            <a:noAutofit/>
          </a:bodyPr>
          <a:lstStyle/>
          <a:p>
            <a:endParaRPr dirty="0"/>
          </a:p>
        </p:txBody>
      </p:sp>
      <p:sp>
        <p:nvSpPr>
          <p:cNvPr id="72" name="Title Text"/>
          <p:cNvSpPr txBox="1">
            <a:spLocks noGrp="1"/>
          </p:cNvSpPr>
          <p:nvPr>
            <p:ph type="title"/>
          </p:nvPr>
        </p:nvSpPr>
        <p:spPr>
          <a:prstGeom prst="rect">
            <a:avLst/>
          </a:prstGeom>
        </p:spPr>
        <p:txBody>
          <a:bodyPr/>
          <a:lstStyle/>
          <a:p>
            <a:r>
              <a:t>Title Text</a:t>
            </a:r>
          </a:p>
        </p:txBody>
      </p:sp>
      <p:sp>
        <p:nvSpPr>
          <p:cNvPr id="73" name="Body Level One…"/>
          <p:cNvSpPr txBox="1">
            <a:spLocks noGrp="1"/>
          </p:cNvSpPr>
          <p:nvPr>
            <p:ph type="body" sz="half" idx="1"/>
          </p:nvPr>
        </p:nvSpPr>
        <p:spPr>
          <a:xfrm>
            <a:off x="4932164" y="1901670"/>
            <a:ext cx="3750470" cy="4420196"/>
          </a:xfrm>
          <a:prstGeom prst="rect">
            <a:avLst/>
          </a:prstGeom>
        </p:spPr>
        <p:txBody>
          <a:bodyPr/>
          <a:lstStyle>
            <a:lvl1pPr marL="241093" indent="-241093">
              <a:spcBef>
                <a:spcPts val="2250"/>
              </a:spcBef>
              <a:defRPr sz="1969">
                <a:latin typeface="Calibri" panose="020F0502020204030204" pitchFamily="34" charset="0"/>
              </a:defRPr>
            </a:lvl1pPr>
            <a:lvl2pPr marL="482186" indent="-241093">
              <a:spcBef>
                <a:spcPts val="2250"/>
              </a:spcBef>
              <a:defRPr sz="1969">
                <a:latin typeface="Calibri" panose="020F0502020204030204" pitchFamily="34" charset="0"/>
              </a:defRPr>
            </a:lvl2pPr>
            <a:lvl3pPr marL="723279" indent="-241093">
              <a:spcBef>
                <a:spcPts val="2250"/>
              </a:spcBef>
              <a:defRPr sz="1969">
                <a:latin typeface="Calibri" panose="020F0502020204030204" pitchFamily="34" charset="0"/>
              </a:defRPr>
            </a:lvl3pPr>
            <a:lvl4pPr marL="964372" indent="-241093">
              <a:spcBef>
                <a:spcPts val="2250"/>
              </a:spcBef>
              <a:defRPr sz="1969">
                <a:latin typeface="Calibri" panose="020F0502020204030204" pitchFamily="34" charset="0"/>
              </a:defRPr>
            </a:lvl4pPr>
            <a:lvl5pPr marL="1205465" indent="-241093">
              <a:spcBef>
                <a:spcPts val="2250"/>
              </a:spcBef>
              <a:defRPr sz="1969">
                <a:latin typeface="Calibri" panose="020F0502020204030204" pitchFamily="34" charset="0"/>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Slide Number"/>
          <p:cNvSpPr txBox="1">
            <a:spLocks noGrp="1"/>
          </p:cNvSpPr>
          <p:nvPr>
            <p:ph type="sldNum" sz="quarter" idx="2"/>
          </p:nvPr>
        </p:nvSpPr>
        <p:spPr>
          <a:xfrm>
            <a:off x="8534400" y="6477000"/>
            <a:ext cx="209192" cy="275717"/>
          </a:xfrm>
          <a:prstGeom prst="rect">
            <a:avLst/>
          </a:prstGeom>
        </p:spPr>
        <p:txBody>
          <a:bodyPr/>
          <a:lstStyle>
            <a:lvl1pPr>
              <a:defRPr>
                <a:latin typeface="Calibri" panose="020F0502020204030204" pitchFamily="34" charset="0"/>
                <a:ea typeface="Calibri" panose="020F0502020204030204" pitchFamily="34" charset="0"/>
                <a:cs typeface="Calibri" panose="020F0502020204030204" pitchFamily="34" charset="0"/>
                <a:sym typeface="Helvetica Light"/>
              </a:defRPr>
            </a:lvl1pPr>
          </a:lstStyle>
          <a:p>
            <a:fld id="{86CB4B4D-7CA3-9044-876B-883B54F8677D}" type="slidenum">
              <a:rPr lang="en-US" smtClean="0"/>
              <a:pPr/>
              <a:t>‹#›</a:t>
            </a:fld>
            <a:endParaRPr lang="en-US" dirty="0"/>
          </a:p>
        </p:txBody>
      </p:sp>
      <p:sp>
        <p:nvSpPr>
          <p:cNvPr id="6" name="Footer Placeholder 2"/>
          <p:cNvSpPr>
            <a:spLocks noGrp="1"/>
          </p:cNvSpPr>
          <p:nvPr>
            <p:ph type="ftr" sz="quarter" idx="11"/>
          </p:nvPr>
        </p:nvSpPr>
        <p:spPr>
          <a:xfrm>
            <a:off x="457200" y="6477000"/>
            <a:ext cx="7620000" cy="329184"/>
          </a:xfrm>
        </p:spPr>
        <p:txBody>
          <a:bodyPr/>
          <a:lstStyle/>
          <a:p>
            <a:pPr algn="l"/>
            <a:r>
              <a:rPr lang="en-US" dirty="0"/>
              <a:t>National Association of State Mental Health Program Directors Research Institute</a:t>
            </a:r>
          </a:p>
        </p:txBody>
      </p:sp>
    </p:spTree>
    <p:extLst>
      <p:ext uri="{BB962C8B-B14F-4D97-AF65-F5344CB8AC3E}">
        <p14:creationId xmlns:p14="http://schemas.microsoft.com/office/powerpoint/2010/main" val="64712454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6"/>
          <p:cNvSpPr>
            <a:spLocks noGrp="1"/>
          </p:cNvSpPr>
          <p:nvPr>
            <p:ph type="title"/>
          </p:nvPr>
        </p:nvSpPr>
        <p:spPr>
          <a:xfrm>
            <a:off x="291547" y="208907"/>
            <a:ext cx="5931455" cy="571500"/>
          </a:xfrm>
          <a:prstGeom prst="rect">
            <a:avLst/>
          </a:prstGeom>
        </p:spPr>
        <p:txBody>
          <a:bodyPr vert="horz"/>
          <a:lstStyle>
            <a:lvl1pPr algn="l">
              <a:defRPr sz="1500">
                <a:solidFill>
                  <a:schemeClr val="tx2"/>
                </a:solidFill>
                <a:latin typeface="Bebas Neue"/>
                <a:cs typeface="Bebas Neue"/>
              </a:defRPr>
            </a:lvl1pPr>
          </a:lstStyle>
          <a:p>
            <a:r>
              <a:rPr lang="en-US" dirty="0"/>
              <a:t>Click to edit Master title style</a:t>
            </a:r>
          </a:p>
        </p:txBody>
      </p:sp>
      <p:sp>
        <p:nvSpPr>
          <p:cNvPr id="9" name="Text Placeholder 8"/>
          <p:cNvSpPr>
            <a:spLocks noGrp="1"/>
          </p:cNvSpPr>
          <p:nvPr>
            <p:ph type="body" sz="quarter" idx="10" hasCustomPrompt="1"/>
          </p:nvPr>
        </p:nvSpPr>
        <p:spPr>
          <a:xfrm>
            <a:off x="291546" y="669970"/>
            <a:ext cx="5913368" cy="309217"/>
          </a:xfrm>
          <a:prstGeom prst="rect">
            <a:avLst/>
          </a:prstGeom>
        </p:spPr>
        <p:txBody>
          <a:bodyPr vert="horz"/>
          <a:lstStyle>
            <a:lvl1pPr marL="0" indent="0">
              <a:buNone/>
              <a:defRPr sz="600" baseline="0">
                <a:solidFill>
                  <a:schemeClr val="bg1">
                    <a:lumMod val="65000"/>
                  </a:schemeClr>
                </a:solidFill>
                <a:latin typeface="Roboto condensed"/>
                <a:cs typeface="Roboto condensed"/>
              </a:defRPr>
            </a:lvl1pPr>
          </a:lstStyle>
          <a:p>
            <a:pPr lvl="0"/>
            <a:r>
              <a:rPr lang="en-US" dirty="0"/>
              <a:t>Click to edit title text</a:t>
            </a:r>
          </a:p>
        </p:txBody>
      </p:sp>
    </p:spTree>
    <p:extLst>
      <p:ext uri="{BB962C8B-B14F-4D97-AF65-F5344CB8AC3E}">
        <p14:creationId xmlns:p14="http://schemas.microsoft.com/office/powerpoint/2010/main" val="2000067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ti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09800" y="381000"/>
            <a:ext cx="64770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7243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0" y="6400800"/>
            <a:ext cx="9144000" cy="457200"/>
          </a:xfrm>
          <a:prstGeom prst="rect">
            <a:avLst/>
          </a:prstGeom>
          <a:solidFill>
            <a:srgbClr val="438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a:off x="457200" y="6477000"/>
            <a:ext cx="7620000" cy="329184"/>
          </a:xfrm>
          <a:prstGeom prst="rect">
            <a:avLst/>
          </a:prstGeom>
        </p:spPr>
        <p:txBody>
          <a:bodyPr vert="horz" lIns="91440" tIns="45720" rIns="91440" bIns="45720" rtlCol="0" anchor="ctr"/>
          <a:lstStyle>
            <a:lvl1pPr algn="ctr">
              <a:defRPr sz="1100">
                <a:solidFill>
                  <a:srgbClr val="FFFFFF"/>
                </a:solidFill>
              </a:defRPr>
            </a:lvl1pPr>
          </a:lstStyle>
          <a:p>
            <a:pPr algn="l"/>
            <a:r>
              <a:rPr lang="en-US" dirty="0"/>
              <a:t>National Association of State Mental Health Program Directors Research Institute</a:t>
            </a:r>
          </a:p>
        </p:txBody>
      </p:sp>
      <p:sp>
        <p:nvSpPr>
          <p:cNvPr id="6" name="Slide Number Placeholder 5"/>
          <p:cNvSpPr>
            <a:spLocks noGrp="1"/>
          </p:cNvSpPr>
          <p:nvPr>
            <p:ph type="sldNum" sz="quarter" idx="4"/>
          </p:nvPr>
        </p:nvSpPr>
        <p:spPr>
          <a:xfrm>
            <a:off x="8153400" y="6491766"/>
            <a:ext cx="609600" cy="213834"/>
          </a:xfrm>
          <a:prstGeom prst="rect">
            <a:avLst/>
          </a:prstGeom>
        </p:spPr>
        <p:txBody>
          <a:bodyPr vert="horz" lIns="91440" tIns="45720" rIns="91440" bIns="45720" rtlCol="0" anchor="ctr"/>
          <a:lstStyle>
            <a:lvl1pPr algn="r">
              <a:defRPr sz="1400" b="1">
                <a:solidFill>
                  <a:srgbClr val="FFFFFF"/>
                </a:solidFill>
              </a:defRPr>
            </a:lvl1pPr>
          </a:lstStyle>
          <a:p>
            <a:fld id="{D1C67138-9446-4319-B605-CECF87602064}" type="slidenum">
              <a:rPr lang="en-US" smtClean="0"/>
              <a:pPr/>
              <a:t>‹#›</a:t>
            </a:fld>
            <a:endParaRPr lang="en-US" dirty="0"/>
          </a:p>
        </p:txBody>
      </p:sp>
      <p:cxnSp>
        <p:nvCxnSpPr>
          <p:cNvPr id="8" name="Straight Connector 7"/>
          <p:cNvCxnSpPr/>
          <p:nvPr/>
        </p:nvCxnSpPr>
        <p:spPr>
          <a:xfrm>
            <a:off x="304800" y="1447800"/>
            <a:ext cx="8458200"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userDrawn="1"/>
        </p:nvPicPr>
        <p:blipFill rotWithShape="1">
          <a:blip r:embed="rId10">
            <a:extLst>
              <a:ext uri="{28A0092B-C50C-407E-A947-70E740481C1C}">
                <a14:useLocalDpi xmlns:a14="http://schemas.microsoft.com/office/drawing/2010/main" val="0"/>
              </a:ext>
            </a:extLst>
          </a:blip>
          <a:srcRect l="7430" t="15469" r="8847" b="13127"/>
          <a:stretch/>
        </p:blipFill>
        <p:spPr>
          <a:xfrm>
            <a:off x="264017" y="348260"/>
            <a:ext cx="1869583" cy="1023340"/>
          </a:xfrm>
          <a:prstGeom prst="rect">
            <a:avLst/>
          </a:prstGeom>
        </p:spPr>
      </p:pic>
    </p:spTree>
  </p:cSld>
  <p:clrMap bg1="lt1" tx1="dk1" bg2="lt2" tx2="dk2" accent1="accent1" accent2="accent2" accent3="accent3" accent4="accent4" accent5="accent5" accent6="accent6" hlink="hlink" folHlink="folHlink"/>
  <p:sldLayoutIdLst>
    <p:sldLayoutId id="2147483721" r:id="rId1"/>
    <p:sldLayoutId id="2147483722" r:id="rId2"/>
    <p:sldLayoutId id="2147483724" r:id="rId3"/>
    <p:sldLayoutId id="2147483725" r:id="rId4"/>
    <p:sldLayoutId id="2147483726" r:id="rId5"/>
    <p:sldLayoutId id="2147483727" r:id="rId6"/>
    <p:sldLayoutId id="2147483729" r:id="rId7"/>
    <p:sldLayoutId id="2147483730" r:id="rId8"/>
  </p:sldLayoutIdLst>
  <p:hf hdr="0" dt="0"/>
  <p:txStyles>
    <p:titleStyle>
      <a:lvl1pPr algn="l" defTabSz="914400" rtl="0" eaLnBrk="1" latinLnBrk="0" hangingPunct="1">
        <a:spcBef>
          <a:spcPct val="0"/>
        </a:spcBef>
        <a:buNone/>
        <a:defRPr sz="4000" kern="1200" cap="small"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Calibri" panose="020F0502020204030204" pitchFamily="34" charset="0"/>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Calibri" panose="020F0502020204030204" pitchFamily="34" charset="0"/>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Calibri" panose="020F0502020204030204" pitchFamily="34" charset="0"/>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Calibri" panose="020F0502020204030204" pitchFamily="34" charset="0"/>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Calibri" panose="020F0502020204030204" pitchFamily="34" charset="0"/>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h1.snapsurveys.com/s.asp?k=160554894320"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kdads.ks.gov/provider-home/providers/behavioral-health-tobacco-initiatives/self-assessment-kansas-tobacco-guideline-for-behavioral-health-car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Glorimar.Ortiz@nri-inc.org"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hyperlink" Target="mailto:Heath.Hayes@odmhsas.or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5.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hyperlink" Target="mailto:Mrand@nri-inc.or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h1.snapsurveys.com/s.asp?k=160562913766"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mailto:Alexis.Tyson@nri-inc.org" TargetMode="External"/><Relationship Id="rId3" Type="http://schemas.openxmlformats.org/officeDocument/2006/relationships/hyperlink" Target="https://www.nri-inc.org/focus-areas/performance-measurement/clinical-oversight/tobacco-cessation/" TargetMode="External"/><Relationship Id="rId7" Type="http://schemas.openxmlformats.org/officeDocument/2006/relationships/hyperlink" Target="mailto:Torre.Boyd@nri-inc.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mailto:Glorimar.Ortiz@nri-inc.org" TargetMode="External"/><Relationship Id="rId11" Type="http://schemas.openxmlformats.org/officeDocument/2006/relationships/image" Target="../media/image6.png"/><Relationship Id="rId5" Type="http://schemas.openxmlformats.org/officeDocument/2006/relationships/hyperlink" Target="mailto:Missy.Rand@nri-inc.org" TargetMode="External"/><Relationship Id="rId10" Type="http://schemas.openxmlformats.org/officeDocument/2006/relationships/hyperlink" Target="mailto:Kamal.Kohli@nri-inc.org" TargetMode="External"/><Relationship Id="rId4" Type="http://schemas.openxmlformats.org/officeDocument/2006/relationships/hyperlink" Target="mailto:Lucille.Schacht@nri-inc.org" TargetMode="External"/><Relationship Id="rId9" Type="http://schemas.openxmlformats.org/officeDocument/2006/relationships/hyperlink" Target="mailto:Delia.Singleton@nri-inc.org"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ri-inc.org/focus-areas/performance-measurement/clinical-oversight/tobacco-cessation/clinical-actio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hyperlink" Target="mailto:Lschacht@nri-inc.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kotterinc.com/8-steps-process-for-leading-chang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hyperlink" Target="http://thehubedu-production.s3.amazonaws.com/uploads/3/18722973-f80f-4b55-8ffe-fafa44c21979/health_education.pdf#page=13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95B7D1C-2523-4E55-A4DD-21CDB9D091E0}"/>
              </a:ext>
            </a:extLst>
          </p:cNvPr>
          <p:cNvSpPr>
            <a:spLocks noGrp="1"/>
          </p:cNvSpPr>
          <p:nvPr>
            <p:ph sz="half" idx="1"/>
          </p:nvPr>
        </p:nvSpPr>
        <p:spPr>
          <a:xfrm>
            <a:off x="457200" y="1673352"/>
            <a:ext cx="4038600" cy="3203448"/>
          </a:xfrm>
        </p:spPr>
        <p:txBody>
          <a:bodyPr>
            <a:normAutofit fontScale="92500" lnSpcReduction="10000"/>
          </a:bodyPr>
          <a:lstStyle/>
          <a:p>
            <a:r>
              <a:rPr lang="en-US" dirty="0"/>
              <a:t>Today’s presentation is part of a NRI series focused on improving access to tobacco cessation recovery for persons in psychiatric hospitals.  </a:t>
            </a:r>
            <a:endParaRPr lang="en-US" dirty="0">
              <a:highlight>
                <a:srgbClr val="FFFF00"/>
              </a:highlight>
            </a:endParaRPr>
          </a:p>
          <a:p>
            <a:endParaRPr lang="en-US" dirty="0"/>
          </a:p>
        </p:txBody>
      </p:sp>
      <p:sp>
        <p:nvSpPr>
          <p:cNvPr id="8" name="Content Placeholder 7">
            <a:extLst>
              <a:ext uri="{FF2B5EF4-FFF2-40B4-BE49-F238E27FC236}">
                <a16:creationId xmlns:a16="http://schemas.microsoft.com/office/drawing/2014/main" id="{DBF5E69E-99B1-428A-A3E4-B0418DE6FFB2}"/>
              </a:ext>
            </a:extLst>
          </p:cNvPr>
          <p:cNvSpPr>
            <a:spLocks noGrp="1"/>
          </p:cNvSpPr>
          <p:nvPr>
            <p:ph sz="half" idx="2"/>
          </p:nvPr>
        </p:nvSpPr>
        <p:spPr>
          <a:xfrm>
            <a:off x="4648200" y="1673352"/>
            <a:ext cx="4114800" cy="2365248"/>
          </a:xfrm>
        </p:spPr>
        <p:txBody>
          <a:bodyPr>
            <a:normAutofit fontScale="92500" lnSpcReduction="10000"/>
          </a:bodyPr>
          <a:lstStyle/>
          <a:p>
            <a:r>
              <a:rPr lang="en-US" dirty="0"/>
              <a:t>Complete the </a:t>
            </a:r>
            <a:r>
              <a:rPr lang="en-US" b="1" dirty="0"/>
              <a:t>Pre-test</a:t>
            </a:r>
            <a:r>
              <a:rPr lang="en-US" dirty="0"/>
              <a:t> to  establish your baseline knowledge now.  Cut and paste link to new window: </a:t>
            </a:r>
            <a:r>
              <a:rPr lang="en-US" dirty="0">
                <a:highlight>
                  <a:srgbClr val="FFFF00"/>
                </a:highlight>
                <a:hlinkClick r:id="rId3"/>
              </a:rPr>
              <a:t>https://wh1.snapsurveys.com/s.asp?k=160554894320</a:t>
            </a:r>
            <a:r>
              <a:rPr lang="en-US" dirty="0">
                <a:highlight>
                  <a:srgbClr val="FFFF00"/>
                </a:highlight>
              </a:rPr>
              <a:t> </a:t>
            </a:r>
          </a:p>
        </p:txBody>
      </p:sp>
      <p:sp>
        <p:nvSpPr>
          <p:cNvPr id="4" name="Footer Placeholder 3">
            <a:extLst>
              <a:ext uri="{FF2B5EF4-FFF2-40B4-BE49-F238E27FC236}">
                <a16:creationId xmlns:a16="http://schemas.microsoft.com/office/drawing/2014/main" id="{B11BBD0A-9FC3-4358-A60B-9552A1C33F14}"/>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4D1FBF14-CBC0-4BCE-8FE5-531D39AAF45E}"/>
              </a:ext>
            </a:extLst>
          </p:cNvPr>
          <p:cNvSpPr>
            <a:spLocks noGrp="1"/>
          </p:cNvSpPr>
          <p:nvPr>
            <p:ph type="sldNum" sz="quarter" idx="12"/>
          </p:nvPr>
        </p:nvSpPr>
        <p:spPr/>
        <p:txBody>
          <a:bodyPr/>
          <a:lstStyle/>
          <a:p>
            <a:fld id="{D1C67138-9446-4319-B605-CECF87602064}" type="slidenum">
              <a:rPr lang="en-US" smtClean="0"/>
              <a:t>1</a:t>
            </a:fld>
            <a:endParaRPr lang="en-US" dirty="0"/>
          </a:p>
        </p:txBody>
      </p:sp>
      <p:pic>
        <p:nvPicPr>
          <p:cNvPr id="9" name="DA4D4784-4434-4676-8EA5-051F17AF046E">
            <a:extLst>
              <a:ext uri="{FF2B5EF4-FFF2-40B4-BE49-F238E27FC236}">
                <a16:creationId xmlns:a16="http://schemas.microsoft.com/office/drawing/2014/main" id="{20A8954B-3DEA-436F-B3FD-BB137991203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681" b="29249"/>
          <a:stretch/>
        </p:blipFill>
        <p:spPr bwMode="auto">
          <a:xfrm>
            <a:off x="1771650" y="4114801"/>
            <a:ext cx="5524501"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1808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8FACB7E-661B-44E1-A776-40989BB0D9A1}"/>
              </a:ext>
            </a:extLst>
          </p:cNvPr>
          <p:cNvSpPr>
            <a:spLocks noGrp="1"/>
          </p:cNvSpPr>
          <p:nvPr>
            <p:ph type="title"/>
          </p:nvPr>
        </p:nvSpPr>
        <p:spPr/>
        <p:txBody>
          <a:bodyPr/>
          <a:lstStyle/>
          <a:p>
            <a:r>
              <a:rPr lang="en-US" dirty="0"/>
              <a:t>Leadership</a:t>
            </a:r>
          </a:p>
        </p:txBody>
      </p:sp>
      <p:sp>
        <p:nvSpPr>
          <p:cNvPr id="10" name="Content Placeholder 9">
            <a:extLst>
              <a:ext uri="{FF2B5EF4-FFF2-40B4-BE49-F238E27FC236}">
                <a16:creationId xmlns:a16="http://schemas.microsoft.com/office/drawing/2014/main" id="{1E4BF78C-7C90-434C-811A-89D6DEC05683}"/>
              </a:ext>
            </a:extLst>
          </p:cNvPr>
          <p:cNvSpPr>
            <a:spLocks noGrp="1"/>
          </p:cNvSpPr>
          <p:nvPr>
            <p:ph idx="1"/>
          </p:nvPr>
        </p:nvSpPr>
        <p:spPr/>
        <p:txBody>
          <a:bodyPr>
            <a:normAutofit fontScale="85000" lnSpcReduction="10000"/>
          </a:bodyPr>
          <a:lstStyle/>
          <a:p>
            <a:r>
              <a:rPr lang="en-US" dirty="0">
                <a:solidFill>
                  <a:srgbClr val="0070C0"/>
                </a:solidFill>
              </a:rPr>
              <a:t>Establishing vision</a:t>
            </a:r>
          </a:p>
          <a:p>
            <a:pPr lvl="1"/>
            <a:r>
              <a:rPr lang="en-US" dirty="0"/>
              <a:t>Clear vision of the future AND strategies for producing needed changes </a:t>
            </a:r>
          </a:p>
          <a:p>
            <a:pPr lvl="1"/>
            <a:r>
              <a:rPr lang="en-US" dirty="0"/>
              <a:t>Providing the “why now” case and defining why “status quo is not good enough”</a:t>
            </a:r>
          </a:p>
          <a:p>
            <a:pPr lvl="1"/>
            <a:r>
              <a:rPr lang="en-US" dirty="0"/>
              <a:t>Connecting new behaviors with organizational success</a:t>
            </a:r>
          </a:p>
          <a:p>
            <a:pPr lvl="1"/>
            <a:r>
              <a:rPr lang="en-US" dirty="0"/>
              <a:t>Dealing directly with resistance </a:t>
            </a:r>
          </a:p>
          <a:p>
            <a:r>
              <a:rPr lang="en-US" dirty="0">
                <a:solidFill>
                  <a:srgbClr val="0070C0"/>
                </a:solidFill>
              </a:rPr>
              <a:t>Aligning people</a:t>
            </a:r>
          </a:p>
          <a:p>
            <a:pPr lvl="1"/>
            <a:r>
              <a:rPr lang="en-US" dirty="0"/>
              <a:t>Communicating direction in words and deeds</a:t>
            </a:r>
          </a:p>
          <a:p>
            <a:pPr lvl="1"/>
            <a:r>
              <a:rPr lang="en-US" dirty="0"/>
              <a:t>Inclusive of all staff who need to be “on-board” with new vision, especially people with power (title, SME, relationships)</a:t>
            </a:r>
          </a:p>
          <a:p>
            <a:pPr lvl="1"/>
            <a:r>
              <a:rPr lang="en-US" dirty="0"/>
              <a:t>Creating teams/coalitions that agree with the validity of the vision – serve as role models for other staff</a:t>
            </a:r>
          </a:p>
          <a:p>
            <a:r>
              <a:rPr lang="en-US" dirty="0">
                <a:solidFill>
                  <a:srgbClr val="0070C0"/>
                </a:solidFill>
              </a:rPr>
              <a:t>Motivating and inspiring</a:t>
            </a:r>
          </a:p>
          <a:p>
            <a:pPr lvl="1"/>
            <a:r>
              <a:rPr lang="en-US" dirty="0"/>
              <a:t>Encourage outside-the-box thinking and approaches</a:t>
            </a:r>
          </a:p>
          <a:p>
            <a:pPr lvl="1"/>
            <a:r>
              <a:rPr lang="en-US" dirty="0"/>
              <a:t>Energizing staff to overcome barriers to change</a:t>
            </a:r>
          </a:p>
          <a:p>
            <a:pPr lvl="1"/>
            <a:r>
              <a:rPr lang="en-US" dirty="0"/>
              <a:t>Removing obstacles (outdated policies/procedures)</a:t>
            </a:r>
          </a:p>
          <a:p>
            <a:pPr lvl="1"/>
            <a:r>
              <a:rPr lang="en-US" dirty="0"/>
              <a:t>Reinforcing/acknowledging basic human needs (rewards, recognition, respect)</a:t>
            </a:r>
          </a:p>
        </p:txBody>
      </p:sp>
      <p:sp>
        <p:nvSpPr>
          <p:cNvPr id="7" name="Footer Placeholder 6">
            <a:extLst>
              <a:ext uri="{FF2B5EF4-FFF2-40B4-BE49-F238E27FC236}">
                <a16:creationId xmlns:a16="http://schemas.microsoft.com/office/drawing/2014/main" id="{E7A26755-7C33-4FF6-A87B-F9B264EB2277}"/>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8" name="Slide Number Placeholder 7">
            <a:extLst>
              <a:ext uri="{FF2B5EF4-FFF2-40B4-BE49-F238E27FC236}">
                <a16:creationId xmlns:a16="http://schemas.microsoft.com/office/drawing/2014/main" id="{7FDBEC0D-B3A6-43CC-9149-B2D16E0E5DA6}"/>
              </a:ext>
            </a:extLst>
          </p:cNvPr>
          <p:cNvSpPr>
            <a:spLocks noGrp="1"/>
          </p:cNvSpPr>
          <p:nvPr>
            <p:ph type="sldNum" sz="quarter" idx="12"/>
          </p:nvPr>
        </p:nvSpPr>
        <p:spPr/>
        <p:txBody>
          <a:bodyPr/>
          <a:lstStyle/>
          <a:p>
            <a:fld id="{D1C67138-9446-4319-B605-CECF87602064}" type="slidenum">
              <a:rPr lang="en-US" smtClean="0"/>
              <a:t>10</a:t>
            </a:fld>
            <a:endParaRPr lang="en-US" dirty="0"/>
          </a:p>
        </p:txBody>
      </p:sp>
      <p:pic>
        <p:nvPicPr>
          <p:cNvPr id="6" name="39D1BB72-4F87-4416-81D0-6D373AF49416">
            <a:extLst>
              <a:ext uri="{FF2B5EF4-FFF2-40B4-BE49-F238E27FC236}">
                <a16:creationId xmlns:a16="http://schemas.microsoft.com/office/drawing/2014/main" id="{E4D2663F-C82F-4942-8E2E-09D60C5D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1900" y="117764"/>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4482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016F9B-E542-4673-87A6-5E323EDD3C8D}"/>
              </a:ext>
            </a:extLst>
          </p:cNvPr>
          <p:cNvSpPr>
            <a:spLocks noGrp="1"/>
          </p:cNvSpPr>
          <p:nvPr>
            <p:ph type="title"/>
          </p:nvPr>
        </p:nvSpPr>
        <p:spPr>
          <a:xfrm>
            <a:off x="2209800" y="381000"/>
            <a:ext cx="4572000" cy="990600"/>
          </a:xfrm>
        </p:spPr>
        <p:txBody>
          <a:bodyPr>
            <a:normAutofit/>
          </a:bodyPr>
          <a:lstStyle/>
          <a:p>
            <a:r>
              <a:rPr lang="en-US" dirty="0"/>
              <a:t>Unfreeze Tob 3/3a</a:t>
            </a:r>
          </a:p>
        </p:txBody>
      </p:sp>
      <p:sp>
        <p:nvSpPr>
          <p:cNvPr id="5" name="Text Placeholder 4">
            <a:extLst>
              <a:ext uri="{FF2B5EF4-FFF2-40B4-BE49-F238E27FC236}">
                <a16:creationId xmlns:a16="http://schemas.microsoft.com/office/drawing/2014/main" id="{7AF8E410-6009-4600-A96E-62B9BE2AB642}"/>
              </a:ext>
            </a:extLst>
          </p:cNvPr>
          <p:cNvSpPr>
            <a:spLocks noGrp="1"/>
          </p:cNvSpPr>
          <p:nvPr>
            <p:ph type="body" idx="1"/>
          </p:nvPr>
        </p:nvSpPr>
        <p:spPr>
          <a:xfrm>
            <a:off x="457200" y="1482068"/>
            <a:ext cx="3931920" cy="529294"/>
          </a:xfrm>
        </p:spPr>
        <p:txBody>
          <a:bodyPr/>
          <a:lstStyle/>
          <a:p>
            <a:r>
              <a:rPr lang="en-US" b="1" dirty="0"/>
              <a:t>Education</a:t>
            </a:r>
            <a:r>
              <a:rPr lang="en-US" dirty="0"/>
              <a:t>	</a:t>
            </a:r>
          </a:p>
        </p:txBody>
      </p:sp>
      <p:sp>
        <p:nvSpPr>
          <p:cNvPr id="6" name="Content Placeholder 5">
            <a:extLst>
              <a:ext uri="{FF2B5EF4-FFF2-40B4-BE49-F238E27FC236}">
                <a16:creationId xmlns:a16="http://schemas.microsoft.com/office/drawing/2014/main" id="{E1E34166-96D9-4FDC-A2EE-3DD47B0DEA1B}"/>
              </a:ext>
            </a:extLst>
          </p:cNvPr>
          <p:cNvSpPr>
            <a:spLocks noGrp="1"/>
          </p:cNvSpPr>
          <p:nvPr>
            <p:ph sz="half" idx="2"/>
          </p:nvPr>
        </p:nvSpPr>
        <p:spPr>
          <a:xfrm>
            <a:off x="457200" y="2011362"/>
            <a:ext cx="3931920" cy="4378326"/>
          </a:xfrm>
        </p:spPr>
        <p:txBody>
          <a:bodyPr>
            <a:normAutofit fontScale="70000" lnSpcReduction="20000"/>
          </a:bodyPr>
          <a:lstStyle/>
          <a:p>
            <a:r>
              <a:rPr lang="en-US" b="1" dirty="0"/>
              <a:t>“You cannot understand a system until you try to change it.”  </a:t>
            </a:r>
            <a:r>
              <a:rPr lang="en-US" dirty="0"/>
              <a:t>~Kurt Lewin</a:t>
            </a:r>
          </a:p>
          <a:p>
            <a:endParaRPr lang="en-US" dirty="0"/>
          </a:p>
          <a:p>
            <a:r>
              <a:rPr lang="en-US" dirty="0"/>
              <a:t> 3 components should be present in the organization: dissatisfaction with current TOB-3 outcomes, risk tolerance to try a new approach, provision of organizational safety by leadership to permit facile change</a:t>
            </a:r>
          </a:p>
          <a:p>
            <a:r>
              <a:rPr lang="en-US" dirty="0"/>
              <a:t>What are the current forces that maintainTOB-3 outcomes as they currently exist?</a:t>
            </a:r>
          </a:p>
          <a:p>
            <a:r>
              <a:rPr lang="en-US" dirty="0"/>
              <a:t>What are the imperatives for change?</a:t>
            </a:r>
          </a:p>
          <a:p>
            <a:r>
              <a:rPr lang="en-US" dirty="0"/>
              <a:t>“Action research” tracks the potential impact of any change intervention </a:t>
            </a:r>
          </a:p>
          <a:p>
            <a:r>
              <a:rPr lang="en-US" dirty="0"/>
              <a:t>The more transparent and inclusive the process is, the more readily people move through the unfreezing stage </a:t>
            </a:r>
          </a:p>
        </p:txBody>
      </p:sp>
      <p:sp>
        <p:nvSpPr>
          <p:cNvPr id="7" name="Text Placeholder 6">
            <a:extLst>
              <a:ext uri="{FF2B5EF4-FFF2-40B4-BE49-F238E27FC236}">
                <a16:creationId xmlns:a16="http://schemas.microsoft.com/office/drawing/2014/main" id="{F71D35D8-9850-4D8E-800B-0F8825A8FCB6}"/>
              </a:ext>
            </a:extLst>
          </p:cNvPr>
          <p:cNvSpPr>
            <a:spLocks noGrp="1"/>
          </p:cNvSpPr>
          <p:nvPr>
            <p:ph type="body" sz="quarter" idx="3"/>
          </p:nvPr>
        </p:nvSpPr>
        <p:spPr>
          <a:xfrm>
            <a:off x="4754880" y="1482068"/>
            <a:ext cx="3931920" cy="529294"/>
          </a:xfrm>
        </p:spPr>
        <p:txBody>
          <a:bodyPr/>
          <a:lstStyle/>
          <a:p>
            <a:r>
              <a:rPr lang="en-US" b="1" dirty="0">
                <a:solidFill>
                  <a:srgbClr val="0070C0"/>
                </a:solidFill>
              </a:rPr>
              <a:t>Action</a:t>
            </a:r>
          </a:p>
        </p:txBody>
      </p:sp>
      <p:sp>
        <p:nvSpPr>
          <p:cNvPr id="8" name="Content Placeholder 7">
            <a:extLst>
              <a:ext uri="{FF2B5EF4-FFF2-40B4-BE49-F238E27FC236}">
                <a16:creationId xmlns:a16="http://schemas.microsoft.com/office/drawing/2014/main" id="{3EA1C5BA-B366-4436-9F69-5DD28FECB375}"/>
              </a:ext>
            </a:extLst>
          </p:cNvPr>
          <p:cNvSpPr>
            <a:spLocks noGrp="1"/>
          </p:cNvSpPr>
          <p:nvPr>
            <p:ph sz="quarter" idx="4"/>
          </p:nvPr>
        </p:nvSpPr>
        <p:spPr>
          <a:xfrm>
            <a:off x="4754880" y="2011362"/>
            <a:ext cx="3931920" cy="4480404"/>
          </a:xfrm>
        </p:spPr>
        <p:txBody>
          <a:bodyPr>
            <a:normAutofit fontScale="70000" lnSpcReduction="20000"/>
          </a:bodyPr>
          <a:lstStyle/>
          <a:p>
            <a:r>
              <a:rPr lang="en-US" dirty="0"/>
              <a:t>Assess organizational change readiness</a:t>
            </a:r>
          </a:p>
          <a:p>
            <a:r>
              <a:rPr lang="en-US" dirty="0"/>
              <a:t>Review TOB measure definitions</a:t>
            </a:r>
          </a:p>
          <a:p>
            <a:r>
              <a:rPr lang="en-US" dirty="0"/>
              <a:t>Research the issue for benchmarking and decision-making including TOB measure control chart data</a:t>
            </a:r>
          </a:p>
          <a:p>
            <a:r>
              <a:rPr lang="en-US" dirty="0"/>
              <a:t>Leadership must demonstrate high-level enthusiasm, clinical support and partnership with technology capacity</a:t>
            </a:r>
          </a:p>
          <a:p>
            <a:r>
              <a:rPr lang="en-US" dirty="0"/>
              <a:t>Form a diverse team to oversee the project including client voice</a:t>
            </a:r>
          </a:p>
          <a:p>
            <a:r>
              <a:rPr lang="en-US" dirty="0"/>
              <a:t>Create a  clear aim and timetable</a:t>
            </a:r>
          </a:p>
          <a:p>
            <a:r>
              <a:rPr lang="en-US" dirty="0"/>
              <a:t>Gain staff/ client commitment through effective communication</a:t>
            </a:r>
          </a:p>
          <a:p>
            <a:r>
              <a:rPr lang="en-US" dirty="0"/>
              <a:t>Align your plan with tobacco screening cessation protocol, treatment  process flow to discharge, IT interface, measure outcomes, and rewards for practice change </a:t>
            </a:r>
          </a:p>
        </p:txBody>
      </p:sp>
      <p:sp>
        <p:nvSpPr>
          <p:cNvPr id="2" name="Footer Placeholder 1">
            <a:extLst>
              <a:ext uri="{FF2B5EF4-FFF2-40B4-BE49-F238E27FC236}">
                <a16:creationId xmlns:a16="http://schemas.microsoft.com/office/drawing/2014/main" id="{EF9E31C8-9147-45BD-AF25-65AE3FC1B096}"/>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3" name="Slide Number Placeholder 2">
            <a:extLst>
              <a:ext uri="{FF2B5EF4-FFF2-40B4-BE49-F238E27FC236}">
                <a16:creationId xmlns:a16="http://schemas.microsoft.com/office/drawing/2014/main" id="{DC4580F4-FBE3-44E5-9F2D-1C3062A2F06C}"/>
              </a:ext>
            </a:extLst>
          </p:cNvPr>
          <p:cNvSpPr>
            <a:spLocks noGrp="1"/>
          </p:cNvSpPr>
          <p:nvPr>
            <p:ph type="sldNum" sz="quarter" idx="12"/>
          </p:nvPr>
        </p:nvSpPr>
        <p:spPr/>
        <p:txBody>
          <a:bodyPr/>
          <a:lstStyle/>
          <a:p>
            <a:fld id="{D1C67138-9446-4319-B605-CECF87602064}" type="slidenum">
              <a:rPr lang="en-US" smtClean="0"/>
              <a:t>11</a:t>
            </a:fld>
            <a:endParaRPr lang="en-US" dirty="0"/>
          </a:p>
        </p:txBody>
      </p:sp>
      <p:pic>
        <p:nvPicPr>
          <p:cNvPr id="9" name="Picture 8">
            <a:extLst>
              <a:ext uri="{FF2B5EF4-FFF2-40B4-BE49-F238E27FC236}">
                <a16:creationId xmlns:a16="http://schemas.microsoft.com/office/drawing/2014/main" id="{FC0F6E5C-2492-4761-8027-4E4FDDD85FCD}"/>
              </a:ext>
            </a:extLst>
          </p:cNvPr>
          <p:cNvPicPr>
            <a:picLocks noChangeAspect="1"/>
          </p:cNvPicPr>
          <p:nvPr/>
        </p:nvPicPr>
        <p:blipFill>
          <a:blip r:embed="rId3"/>
          <a:stretch>
            <a:fillRect/>
          </a:stretch>
        </p:blipFill>
        <p:spPr>
          <a:xfrm>
            <a:off x="7086599" y="-5796"/>
            <a:ext cx="1680411" cy="1487864"/>
          </a:xfrm>
          <a:prstGeom prst="rect">
            <a:avLst/>
          </a:prstGeom>
        </p:spPr>
      </p:pic>
    </p:spTree>
    <p:extLst>
      <p:ext uri="{BB962C8B-B14F-4D97-AF65-F5344CB8AC3E}">
        <p14:creationId xmlns:p14="http://schemas.microsoft.com/office/powerpoint/2010/main" val="1117996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01CAC8-3790-49FC-95D5-5485C3A9E5E8}"/>
              </a:ext>
            </a:extLst>
          </p:cNvPr>
          <p:cNvPicPr>
            <a:picLocks noChangeAspect="1"/>
          </p:cNvPicPr>
          <p:nvPr/>
        </p:nvPicPr>
        <p:blipFill>
          <a:blip r:embed="rId3"/>
          <a:stretch>
            <a:fillRect/>
          </a:stretch>
        </p:blipFill>
        <p:spPr>
          <a:xfrm>
            <a:off x="1191491" y="1592345"/>
            <a:ext cx="6761018" cy="4074032"/>
          </a:xfrm>
          <a:prstGeom prst="rect">
            <a:avLst/>
          </a:prstGeom>
        </p:spPr>
      </p:pic>
      <p:sp>
        <p:nvSpPr>
          <p:cNvPr id="3" name="Footer Placeholder 2">
            <a:extLst>
              <a:ext uri="{FF2B5EF4-FFF2-40B4-BE49-F238E27FC236}">
                <a16:creationId xmlns:a16="http://schemas.microsoft.com/office/drawing/2014/main" id="{38DD3290-0280-4452-8228-B503A287F14A}"/>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4" name="Slide Number Placeholder 3">
            <a:extLst>
              <a:ext uri="{FF2B5EF4-FFF2-40B4-BE49-F238E27FC236}">
                <a16:creationId xmlns:a16="http://schemas.microsoft.com/office/drawing/2014/main" id="{27E6B352-3E67-461B-826D-4522EB6566EA}"/>
              </a:ext>
            </a:extLst>
          </p:cNvPr>
          <p:cNvSpPr>
            <a:spLocks noGrp="1"/>
          </p:cNvSpPr>
          <p:nvPr>
            <p:ph type="sldNum" sz="quarter" idx="12"/>
          </p:nvPr>
        </p:nvSpPr>
        <p:spPr/>
        <p:txBody>
          <a:bodyPr/>
          <a:lstStyle/>
          <a:p>
            <a:fld id="{D1C67138-9446-4319-B605-CECF87602064}" type="slidenum">
              <a:rPr lang="en-US" smtClean="0"/>
              <a:t>12</a:t>
            </a:fld>
            <a:endParaRPr lang="en-US" dirty="0"/>
          </a:p>
        </p:txBody>
      </p:sp>
      <p:sp>
        <p:nvSpPr>
          <p:cNvPr id="6" name="TextBox 5">
            <a:extLst>
              <a:ext uri="{FF2B5EF4-FFF2-40B4-BE49-F238E27FC236}">
                <a16:creationId xmlns:a16="http://schemas.microsoft.com/office/drawing/2014/main" id="{8A193245-C454-4BBE-A6F8-4F2C26A969A6}"/>
              </a:ext>
            </a:extLst>
          </p:cNvPr>
          <p:cNvSpPr txBox="1"/>
          <p:nvPr/>
        </p:nvSpPr>
        <p:spPr>
          <a:xfrm>
            <a:off x="685800" y="5747974"/>
            <a:ext cx="7772400" cy="461665"/>
          </a:xfrm>
          <a:prstGeom prst="rect">
            <a:avLst/>
          </a:prstGeom>
          <a:noFill/>
        </p:spPr>
        <p:txBody>
          <a:bodyPr wrap="square" rtlCol="0">
            <a:spAutoFit/>
          </a:bodyPr>
          <a:lstStyle/>
          <a:p>
            <a:pPr algn="ctr"/>
            <a:r>
              <a:rPr lang="en-US" sz="1200" dirty="0">
                <a:hlinkClick r:id="rId4"/>
              </a:rPr>
              <a:t>https://kdads.ks.gov/provider-home/providers/behavioral-health-tobacco-initiatives/self-assessment-kansas-tobacco-guideline-for-behavioral-health-care</a:t>
            </a:r>
            <a:r>
              <a:rPr lang="en-US" sz="1200" dirty="0"/>
              <a:t> </a:t>
            </a:r>
          </a:p>
        </p:txBody>
      </p:sp>
    </p:spTree>
    <p:extLst>
      <p:ext uri="{BB962C8B-B14F-4D97-AF65-F5344CB8AC3E}">
        <p14:creationId xmlns:p14="http://schemas.microsoft.com/office/powerpoint/2010/main" val="2895202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4D9F1-EBE8-4974-9E7E-98C125600715}"/>
              </a:ext>
            </a:extLst>
          </p:cNvPr>
          <p:cNvSpPr>
            <a:spLocks noGrp="1"/>
          </p:cNvSpPr>
          <p:nvPr>
            <p:ph type="title"/>
          </p:nvPr>
        </p:nvSpPr>
        <p:spPr/>
        <p:txBody>
          <a:bodyPr/>
          <a:lstStyle/>
          <a:p>
            <a:r>
              <a:rPr lang="en-US" dirty="0"/>
              <a:t>The Georgia Experience</a:t>
            </a:r>
          </a:p>
        </p:txBody>
      </p:sp>
      <p:sp>
        <p:nvSpPr>
          <p:cNvPr id="3" name="Content Placeholder 2">
            <a:extLst>
              <a:ext uri="{FF2B5EF4-FFF2-40B4-BE49-F238E27FC236}">
                <a16:creationId xmlns:a16="http://schemas.microsoft.com/office/drawing/2014/main" id="{B3D94D10-4797-4411-A342-D75EE3422D9C}"/>
              </a:ext>
            </a:extLst>
          </p:cNvPr>
          <p:cNvSpPr>
            <a:spLocks noGrp="1"/>
          </p:cNvSpPr>
          <p:nvPr>
            <p:ph idx="1"/>
          </p:nvPr>
        </p:nvSpPr>
        <p:spPr/>
        <p:txBody>
          <a:bodyPr>
            <a:normAutofit lnSpcReduction="10000"/>
          </a:bodyPr>
          <a:lstStyle/>
          <a:p>
            <a:pPr lvl="0"/>
            <a:r>
              <a:rPr lang="en-US" b="1" dirty="0"/>
              <a:t>What evidence did you provide to the clinical/peer provider workforce to engage them in the change effort (scientific evidence, survey results (BRFFS)?</a:t>
            </a:r>
            <a:r>
              <a:rPr lang="en-US" dirty="0"/>
              <a:t> </a:t>
            </a:r>
          </a:p>
          <a:p>
            <a:r>
              <a:rPr lang="en-US" dirty="0"/>
              <a:t>CDC estimates smoking rates among individuals with psychiatric disorders to be 2-4 times higher than the general US population. </a:t>
            </a:r>
          </a:p>
          <a:p>
            <a:r>
              <a:rPr lang="en-US" dirty="0"/>
              <a:t>The 2015 Behavior Risk Factor Surveillance Survey (BRFSS) in Georgia, 37.3% of adults who reported frequent mental distress were current smokers, and approximately 66.6% of these individuals want to quit. </a:t>
            </a:r>
          </a:p>
          <a:p>
            <a:r>
              <a:rPr lang="en-US" dirty="0"/>
              <a:t>Evidence shows that implementing the US Public Health Service (USPHS) 5 A’s (Ask, Advise, Assess, Assist, Arrange) in treating tobacco dependence is effective.</a:t>
            </a:r>
          </a:p>
          <a:p>
            <a:endParaRPr lang="en-US" dirty="0"/>
          </a:p>
        </p:txBody>
      </p:sp>
      <p:sp>
        <p:nvSpPr>
          <p:cNvPr id="4" name="Footer Placeholder 3">
            <a:extLst>
              <a:ext uri="{FF2B5EF4-FFF2-40B4-BE49-F238E27FC236}">
                <a16:creationId xmlns:a16="http://schemas.microsoft.com/office/drawing/2014/main" id="{BE324794-1DB4-4FC7-97F2-9AF05282BBC7}"/>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8DBCA74D-1832-4F3A-8AA7-8F9F23BBCD37}"/>
              </a:ext>
            </a:extLst>
          </p:cNvPr>
          <p:cNvSpPr>
            <a:spLocks noGrp="1"/>
          </p:cNvSpPr>
          <p:nvPr>
            <p:ph type="sldNum" sz="quarter" idx="12"/>
          </p:nvPr>
        </p:nvSpPr>
        <p:spPr/>
        <p:txBody>
          <a:bodyPr/>
          <a:lstStyle/>
          <a:p>
            <a:fld id="{D1C67138-9446-4319-B605-CECF87602064}" type="slidenum">
              <a:rPr lang="en-US" smtClean="0"/>
              <a:t>13</a:t>
            </a:fld>
            <a:endParaRPr lang="en-US" dirty="0"/>
          </a:p>
        </p:txBody>
      </p:sp>
    </p:spTree>
    <p:extLst>
      <p:ext uri="{BB962C8B-B14F-4D97-AF65-F5344CB8AC3E}">
        <p14:creationId xmlns:p14="http://schemas.microsoft.com/office/powerpoint/2010/main" val="2879925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09600" y="1828800"/>
            <a:ext cx="8001000" cy="1676400"/>
          </a:xfrm>
        </p:spPr>
        <p:txBody>
          <a:bodyPr/>
          <a:lstStyle/>
          <a:p>
            <a:r>
              <a:rPr lang="en-US" sz="2800" b="1" dirty="0"/>
              <a:t>Staff Needs and Organizational Barriers to Providing Active Treatment and Referral for Tobacco Cessation: Survey Results</a:t>
            </a:r>
            <a:endParaRPr lang="en-US" sz="3200" b="1" dirty="0"/>
          </a:p>
        </p:txBody>
      </p:sp>
      <p:sp>
        <p:nvSpPr>
          <p:cNvPr id="3075" name="Rectangle 3"/>
          <p:cNvSpPr>
            <a:spLocks noGrp="1" noChangeArrowheads="1"/>
          </p:cNvSpPr>
          <p:nvPr>
            <p:ph type="subTitle" idx="1"/>
          </p:nvPr>
        </p:nvSpPr>
        <p:spPr>
          <a:xfrm>
            <a:off x="3505200" y="4419279"/>
            <a:ext cx="5029200" cy="1615542"/>
          </a:xfrm>
        </p:spPr>
        <p:txBody>
          <a:bodyPr>
            <a:normAutofit fontScale="85000" lnSpcReduction="20000"/>
          </a:bodyPr>
          <a:lstStyle/>
          <a:p>
            <a:pPr algn="ctr"/>
            <a:endParaRPr lang="en-US" dirty="0"/>
          </a:p>
          <a:p>
            <a:r>
              <a:rPr lang="en-US" b="1" dirty="0"/>
              <a:t>Glorimar Ortiz, PhD</a:t>
            </a:r>
          </a:p>
          <a:p>
            <a:r>
              <a:rPr lang="en-US" dirty="0"/>
              <a:t>NRI Principal Biostatistician</a:t>
            </a:r>
          </a:p>
          <a:p>
            <a:r>
              <a:rPr lang="en-US" dirty="0">
                <a:hlinkClick r:id="rId3"/>
              </a:rPr>
              <a:t>Glorimar.Ortiz@nri-inc.org</a:t>
            </a:r>
            <a:endParaRPr lang="en-US" dirty="0"/>
          </a:p>
          <a:p>
            <a:r>
              <a:rPr lang="en-US" dirty="0"/>
              <a:t>703.738.8168</a:t>
            </a:r>
          </a:p>
        </p:txBody>
      </p:sp>
      <p:sp>
        <p:nvSpPr>
          <p:cNvPr id="2" name="Footer Placeholder 1"/>
          <p:cNvSpPr>
            <a:spLocks noGrp="1"/>
          </p:cNvSpPr>
          <p:nvPr>
            <p:ph type="ftr" sz="quarter" idx="11"/>
          </p:nvPr>
        </p:nvSpPr>
        <p:spPr/>
        <p:txBody>
          <a:bodyPr/>
          <a:lstStyle/>
          <a:p>
            <a:r>
              <a:rPr lang="en-US" dirty="0"/>
              <a:t>© 2017  National Association of State Mental Health Program Directors Research Institute, Inc. (NRI)      www.nri-inc.org</a:t>
            </a:r>
          </a:p>
        </p:txBody>
      </p:sp>
      <p:pic>
        <p:nvPicPr>
          <p:cNvPr id="1026" name="39D1BB72-4F87-4416-81D0-6D373AF49416">
            <a:extLst>
              <a:ext uri="{FF2B5EF4-FFF2-40B4-BE49-F238E27FC236}">
                <a16:creationId xmlns:a16="http://schemas.microsoft.com/office/drawing/2014/main" id="{0FE6CB56-C1AF-4C71-8EBF-8733B133C3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1862" y="33588"/>
            <a:ext cx="1438275"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389CB7BD-0ED2-4B33-B7A4-1785A1F9D829}"/>
              </a:ext>
            </a:extLst>
          </p:cNvPr>
          <p:cNvPicPr>
            <a:picLocks noChangeAspect="1"/>
          </p:cNvPicPr>
          <p:nvPr/>
        </p:nvPicPr>
        <p:blipFill>
          <a:blip r:embed="rId5"/>
          <a:stretch>
            <a:fillRect/>
          </a:stretch>
        </p:blipFill>
        <p:spPr>
          <a:xfrm>
            <a:off x="1600200" y="4014002"/>
            <a:ext cx="1470849" cy="2020819"/>
          </a:xfrm>
          <a:prstGeom prst="rect">
            <a:avLst/>
          </a:prstGeom>
        </p:spPr>
      </p:pic>
    </p:spTree>
    <p:extLst>
      <p:ext uri="{BB962C8B-B14F-4D97-AF65-F5344CB8AC3E}">
        <p14:creationId xmlns:p14="http://schemas.microsoft.com/office/powerpoint/2010/main" val="143579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DD2C89E4-1269-4653-9C97-25641BCAD8C7}"/>
              </a:ext>
            </a:extLst>
          </p:cNvPr>
          <p:cNvSpPr>
            <a:spLocks noGrp="1"/>
          </p:cNvSpPr>
          <p:nvPr>
            <p:ph type="title"/>
          </p:nvPr>
        </p:nvSpPr>
        <p:spPr>
          <a:xfrm>
            <a:off x="2209800" y="381000"/>
            <a:ext cx="6477000" cy="990600"/>
          </a:xfrm>
        </p:spPr>
        <p:txBody>
          <a:bodyPr>
            <a:normAutofit/>
          </a:bodyPr>
          <a:lstStyle/>
          <a:p>
            <a:r>
              <a:rPr lang="en-US" sz="3200" dirty="0"/>
              <a:t>NRI Facility Tobacco Survey 2020</a:t>
            </a:r>
          </a:p>
        </p:txBody>
      </p:sp>
      <p:sp>
        <p:nvSpPr>
          <p:cNvPr id="3" name="Content Placeholder 2">
            <a:extLst>
              <a:ext uri="{FF2B5EF4-FFF2-40B4-BE49-F238E27FC236}">
                <a16:creationId xmlns:a16="http://schemas.microsoft.com/office/drawing/2014/main" id="{5A74FB47-C2EA-43B9-AC6C-6097306C5067}"/>
              </a:ext>
            </a:extLst>
          </p:cNvPr>
          <p:cNvSpPr>
            <a:spLocks noGrp="1"/>
          </p:cNvSpPr>
          <p:nvPr>
            <p:ph sz="half" idx="1"/>
          </p:nvPr>
        </p:nvSpPr>
        <p:spPr>
          <a:xfrm>
            <a:off x="457200" y="1600200"/>
            <a:ext cx="8382000" cy="4791456"/>
          </a:xfrm>
        </p:spPr>
        <p:txBody>
          <a:bodyPr>
            <a:normAutofit fontScale="92500" lnSpcReduction="10000"/>
          </a:bodyPr>
          <a:lstStyle/>
          <a:p>
            <a:pPr>
              <a:lnSpc>
                <a:spcPct val="90000"/>
              </a:lnSpc>
              <a:buFont typeface="Wingdings" panose="05000000000000000000" pitchFamily="2" charset="2"/>
              <a:buChar char="ü"/>
            </a:pPr>
            <a:r>
              <a:rPr lang="en-US" sz="2400" dirty="0"/>
              <a:t>To investigate </a:t>
            </a:r>
            <a:r>
              <a:rPr lang="en-US" sz="2400" b="1" dirty="0"/>
              <a:t>staff needs </a:t>
            </a:r>
            <a:r>
              <a:rPr lang="en-US" sz="2400" dirty="0"/>
              <a:t>and </a:t>
            </a:r>
            <a:r>
              <a:rPr lang="en-US" sz="2400" b="1" dirty="0"/>
              <a:t>organizational barriers </a:t>
            </a:r>
            <a:r>
              <a:rPr lang="en-US" sz="2400" dirty="0"/>
              <a:t>to:</a:t>
            </a:r>
          </a:p>
          <a:p>
            <a:pPr marL="0" indent="0">
              <a:lnSpc>
                <a:spcPct val="90000"/>
              </a:lnSpc>
              <a:buNone/>
            </a:pPr>
            <a:r>
              <a:rPr lang="en-US" sz="2400" dirty="0"/>
              <a:t>	1 - offer active treatment for tobacco cessation</a:t>
            </a:r>
          </a:p>
          <a:p>
            <a:pPr marL="0" indent="0">
              <a:lnSpc>
                <a:spcPct val="90000"/>
              </a:lnSpc>
              <a:buNone/>
            </a:pPr>
            <a:r>
              <a:rPr lang="en-US" sz="2400" dirty="0"/>
              <a:t>	2 - refer patients for tobacco cessation treatment after 		discharge</a:t>
            </a:r>
          </a:p>
          <a:p>
            <a:pPr marL="0" indent="0">
              <a:lnSpc>
                <a:spcPct val="90000"/>
              </a:lnSpc>
              <a:buNone/>
            </a:pPr>
            <a:endParaRPr lang="en-US" sz="2400" dirty="0"/>
          </a:p>
          <a:p>
            <a:pPr>
              <a:lnSpc>
                <a:spcPct val="90000"/>
              </a:lnSpc>
              <a:buFont typeface="Wingdings" panose="05000000000000000000" pitchFamily="2" charset="2"/>
              <a:buChar char="ü"/>
            </a:pPr>
            <a:r>
              <a:rPr lang="en-US" sz="2400" dirty="0"/>
              <a:t>Survey period: July 21 – August 21, 2020</a:t>
            </a:r>
          </a:p>
          <a:p>
            <a:pPr>
              <a:lnSpc>
                <a:spcPct val="90000"/>
              </a:lnSpc>
              <a:buFont typeface="Wingdings" panose="05000000000000000000" pitchFamily="2" charset="2"/>
              <a:buChar char="ü"/>
            </a:pPr>
            <a:endParaRPr lang="en-US" sz="2400" dirty="0"/>
          </a:p>
          <a:p>
            <a:pPr>
              <a:lnSpc>
                <a:spcPct val="90000"/>
              </a:lnSpc>
              <a:buFont typeface="Wingdings" panose="05000000000000000000" pitchFamily="2" charset="2"/>
              <a:buChar char="ü"/>
            </a:pPr>
            <a:r>
              <a:rPr lang="en-US" sz="2400" dirty="0"/>
              <a:t>165 facilities surveyed</a:t>
            </a:r>
          </a:p>
          <a:p>
            <a:pPr>
              <a:lnSpc>
                <a:spcPct val="90000"/>
              </a:lnSpc>
              <a:buFont typeface="Wingdings" panose="05000000000000000000" pitchFamily="2" charset="2"/>
              <a:buChar char="ü"/>
            </a:pPr>
            <a:endParaRPr lang="en-US" sz="2400" dirty="0"/>
          </a:p>
          <a:p>
            <a:pPr>
              <a:lnSpc>
                <a:spcPct val="90000"/>
              </a:lnSpc>
              <a:buFont typeface="Wingdings" panose="05000000000000000000" pitchFamily="2" charset="2"/>
              <a:buChar char="ü"/>
            </a:pPr>
            <a:r>
              <a:rPr lang="en-US" sz="2400" dirty="0"/>
              <a:t>108 surveys received</a:t>
            </a:r>
          </a:p>
          <a:p>
            <a:pPr>
              <a:lnSpc>
                <a:spcPct val="90000"/>
              </a:lnSpc>
              <a:buFont typeface="Wingdings" panose="05000000000000000000" pitchFamily="2" charset="2"/>
              <a:buChar char="ü"/>
            </a:pPr>
            <a:endParaRPr lang="en-US" sz="2400" dirty="0"/>
          </a:p>
          <a:p>
            <a:pPr>
              <a:lnSpc>
                <a:spcPct val="90000"/>
              </a:lnSpc>
              <a:buFont typeface="Wingdings" panose="05000000000000000000" pitchFamily="2" charset="2"/>
              <a:buChar char="ü"/>
            </a:pPr>
            <a:r>
              <a:rPr lang="en-US" sz="2400" dirty="0"/>
              <a:t>70 facilities responded</a:t>
            </a:r>
          </a:p>
          <a:p>
            <a:pPr>
              <a:lnSpc>
                <a:spcPct val="90000"/>
              </a:lnSpc>
              <a:buFont typeface="Wingdings" panose="05000000000000000000" pitchFamily="2" charset="2"/>
              <a:buChar char="ü"/>
            </a:pPr>
            <a:endParaRPr lang="en-US" sz="2400" dirty="0"/>
          </a:p>
          <a:p>
            <a:pPr>
              <a:lnSpc>
                <a:spcPct val="90000"/>
              </a:lnSpc>
              <a:buFont typeface="Wingdings" panose="05000000000000000000" pitchFamily="2" charset="2"/>
              <a:buChar char="ü"/>
            </a:pPr>
            <a:r>
              <a:rPr lang="en-US" sz="2400" dirty="0"/>
              <a:t>42% response rate</a:t>
            </a:r>
          </a:p>
        </p:txBody>
      </p:sp>
      <p:pic>
        <p:nvPicPr>
          <p:cNvPr id="2050" name="39D1BB72-4F87-4416-81D0-6D373AF49416">
            <a:extLst>
              <a:ext uri="{FF2B5EF4-FFF2-40B4-BE49-F238E27FC236}">
                <a16:creationId xmlns:a16="http://schemas.microsoft.com/office/drawing/2014/main" id="{7D178E71-DE70-4031-8876-B270CF8A912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58000" y="4330146"/>
            <a:ext cx="2171700" cy="20615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FC9AA94B-69A4-4BE9-9C6B-A5B037F1109D}"/>
              </a:ext>
            </a:extLst>
          </p:cNvPr>
          <p:cNvSpPr>
            <a:spLocks noGrp="1"/>
          </p:cNvSpPr>
          <p:nvPr>
            <p:ph type="ftr" sz="quarter" idx="11"/>
          </p:nvPr>
        </p:nvSpPr>
        <p:spPr>
          <a:xfrm>
            <a:off x="457200" y="6477000"/>
            <a:ext cx="7620000" cy="329184"/>
          </a:xfrm>
        </p:spPr>
        <p:txBody>
          <a:bodyPr anchor="ctr">
            <a:normAutofit/>
          </a:bodyPr>
          <a:lstStyle/>
          <a:p>
            <a:pPr algn="l">
              <a:spcAft>
                <a:spcPts val="600"/>
              </a:spcAft>
            </a:pPr>
            <a:r>
              <a:rPr lang="en-US" dirty="0"/>
              <a:t>© 2017  National Association of State Mental Health Program Directors Research Institute, Inc. (NRI)      www.nri-inc.org</a:t>
            </a:r>
          </a:p>
        </p:txBody>
      </p:sp>
      <p:sp>
        <p:nvSpPr>
          <p:cNvPr id="5" name="Slide Number Placeholder 4">
            <a:extLst>
              <a:ext uri="{FF2B5EF4-FFF2-40B4-BE49-F238E27FC236}">
                <a16:creationId xmlns:a16="http://schemas.microsoft.com/office/drawing/2014/main" id="{DE8537F5-4B77-4BEE-A857-D6E4DB816C90}"/>
              </a:ext>
            </a:extLst>
          </p:cNvPr>
          <p:cNvSpPr>
            <a:spLocks noGrp="1"/>
          </p:cNvSpPr>
          <p:nvPr>
            <p:ph type="sldNum" sz="quarter" idx="12"/>
          </p:nvPr>
        </p:nvSpPr>
        <p:spPr>
          <a:xfrm>
            <a:off x="8153400" y="6491766"/>
            <a:ext cx="609600" cy="213834"/>
          </a:xfrm>
        </p:spPr>
        <p:txBody>
          <a:bodyPr anchor="ctr">
            <a:normAutofit/>
          </a:bodyPr>
          <a:lstStyle/>
          <a:p>
            <a:pPr>
              <a:lnSpc>
                <a:spcPct val="90000"/>
              </a:lnSpc>
              <a:spcAft>
                <a:spcPts val="600"/>
              </a:spcAft>
            </a:pPr>
            <a:fld id="{FC7F1388-5CD1-40E1-909F-D22D25458941}" type="slidenum">
              <a:rPr lang="en-US" sz="800" smtClean="0"/>
              <a:pPr>
                <a:lnSpc>
                  <a:spcPct val="90000"/>
                </a:lnSpc>
                <a:spcAft>
                  <a:spcPts val="600"/>
                </a:spcAft>
              </a:pPr>
              <a:t>15</a:t>
            </a:fld>
            <a:endParaRPr lang="en-US" sz="800" dirty="0"/>
          </a:p>
        </p:txBody>
      </p:sp>
    </p:spTree>
    <p:extLst>
      <p:ext uri="{BB962C8B-B14F-4D97-AF65-F5344CB8AC3E}">
        <p14:creationId xmlns:p14="http://schemas.microsoft.com/office/powerpoint/2010/main" val="604433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23C508B-AACB-4469-B01A-9B559F0A0AF5}"/>
              </a:ext>
            </a:extLst>
          </p:cNvPr>
          <p:cNvSpPr>
            <a:spLocks noGrp="1"/>
          </p:cNvSpPr>
          <p:nvPr>
            <p:ph type="ftr" sz="quarter" idx="11"/>
          </p:nvPr>
        </p:nvSpPr>
        <p:spPr/>
        <p:txBody>
          <a:bodyPr/>
          <a:lstStyle/>
          <a:p>
            <a:r>
              <a:rPr lang="en-US" dirty="0"/>
              <a:t>© 2017  National Association of State Mental Health Program Directors Research Institute, Inc. (NRI)      www.nri-inc.org</a:t>
            </a:r>
          </a:p>
        </p:txBody>
      </p:sp>
      <p:sp>
        <p:nvSpPr>
          <p:cNvPr id="5" name="Slide Number Placeholder 4">
            <a:extLst>
              <a:ext uri="{FF2B5EF4-FFF2-40B4-BE49-F238E27FC236}">
                <a16:creationId xmlns:a16="http://schemas.microsoft.com/office/drawing/2014/main" id="{3A7C4C13-89DD-4941-8EC7-20CF0A9C87B3}"/>
              </a:ext>
            </a:extLst>
          </p:cNvPr>
          <p:cNvSpPr>
            <a:spLocks noGrp="1"/>
          </p:cNvSpPr>
          <p:nvPr>
            <p:ph type="sldNum" sz="quarter" idx="12"/>
          </p:nvPr>
        </p:nvSpPr>
        <p:spPr/>
        <p:txBody>
          <a:bodyPr/>
          <a:lstStyle/>
          <a:p>
            <a:fld id="{FC7F1388-5CD1-40E1-909F-D22D25458941}" type="slidenum">
              <a:rPr lang="en-US" smtClean="0"/>
              <a:pPr/>
              <a:t>16</a:t>
            </a:fld>
            <a:endParaRPr lang="en-US" dirty="0"/>
          </a:p>
        </p:txBody>
      </p:sp>
      <p:graphicFrame>
        <p:nvGraphicFramePr>
          <p:cNvPr id="6" name="Diagram 5">
            <a:extLst>
              <a:ext uri="{FF2B5EF4-FFF2-40B4-BE49-F238E27FC236}">
                <a16:creationId xmlns:a16="http://schemas.microsoft.com/office/drawing/2014/main" id="{7366A0B1-43C2-43A1-B788-7111C2CA2589}"/>
              </a:ext>
            </a:extLst>
          </p:cNvPr>
          <p:cNvGraphicFramePr/>
          <p:nvPr>
            <p:extLst>
              <p:ext uri="{D42A27DB-BD31-4B8C-83A1-F6EECF244321}">
                <p14:modId xmlns:p14="http://schemas.microsoft.com/office/powerpoint/2010/main" val="675562967"/>
              </p:ext>
            </p:extLst>
          </p:nvPr>
        </p:nvGraphicFramePr>
        <p:xfrm>
          <a:off x="2438400" y="152400"/>
          <a:ext cx="64770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39D1BB72-4F87-4416-81D0-6D373AF49416">
            <a:extLst>
              <a:ext uri="{FF2B5EF4-FFF2-40B4-BE49-F238E27FC236}">
                <a16:creationId xmlns:a16="http://schemas.microsoft.com/office/drawing/2014/main" id="{E4DE7864-457C-4BF5-86B9-66A03EBD0E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5638800"/>
            <a:ext cx="752475"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86C5A19-FE9E-43B5-81E2-1F9448D5051B}"/>
              </a:ext>
            </a:extLst>
          </p:cNvPr>
          <p:cNvSpPr txBox="1"/>
          <p:nvPr/>
        </p:nvSpPr>
        <p:spPr>
          <a:xfrm flipH="1">
            <a:off x="228600" y="1659285"/>
            <a:ext cx="1905000" cy="3970318"/>
          </a:xfrm>
          <a:prstGeom prst="rect">
            <a:avLst/>
          </a:prstGeom>
          <a:noFill/>
        </p:spPr>
        <p:txBody>
          <a:bodyPr wrap="square" rtlCol="0">
            <a:spAutoFit/>
          </a:bodyPr>
          <a:lstStyle/>
          <a:p>
            <a:r>
              <a:rPr lang="en-US" sz="2800" dirty="0"/>
              <a:t>What did staff say they need to offer active treatment for tobacco cessation?</a:t>
            </a:r>
          </a:p>
        </p:txBody>
      </p:sp>
    </p:spTree>
    <p:extLst>
      <p:ext uri="{BB962C8B-B14F-4D97-AF65-F5344CB8AC3E}">
        <p14:creationId xmlns:p14="http://schemas.microsoft.com/office/powerpoint/2010/main" val="2703170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9DE8D92-9F59-4624-80CB-86566D141E49}"/>
              </a:ext>
            </a:extLst>
          </p:cNvPr>
          <p:cNvSpPr>
            <a:spLocks noGrp="1"/>
          </p:cNvSpPr>
          <p:nvPr>
            <p:ph type="ftr" sz="quarter" idx="11"/>
          </p:nvPr>
        </p:nvSpPr>
        <p:spPr/>
        <p:txBody>
          <a:bodyPr/>
          <a:lstStyle/>
          <a:p>
            <a:r>
              <a:rPr lang="en-US" dirty="0"/>
              <a:t>© 2017  National Association of State Mental Health Program Directors Research Institute, Inc. (NRI)      www.nri-inc.org</a:t>
            </a:r>
          </a:p>
        </p:txBody>
      </p:sp>
      <p:sp>
        <p:nvSpPr>
          <p:cNvPr id="5" name="Slide Number Placeholder 4">
            <a:extLst>
              <a:ext uri="{FF2B5EF4-FFF2-40B4-BE49-F238E27FC236}">
                <a16:creationId xmlns:a16="http://schemas.microsoft.com/office/drawing/2014/main" id="{5955CEF6-7C20-4725-BDB5-B0959F6C47A1}"/>
              </a:ext>
            </a:extLst>
          </p:cNvPr>
          <p:cNvSpPr>
            <a:spLocks noGrp="1"/>
          </p:cNvSpPr>
          <p:nvPr>
            <p:ph type="sldNum" sz="quarter" idx="12"/>
          </p:nvPr>
        </p:nvSpPr>
        <p:spPr/>
        <p:txBody>
          <a:bodyPr/>
          <a:lstStyle/>
          <a:p>
            <a:fld id="{FC7F1388-5CD1-40E1-909F-D22D25458941}" type="slidenum">
              <a:rPr lang="en-US" smtClean="0"/>
              <a:pPr/>
              <a:t>17</a:t>
            </a:fld>
            <a:endParaRPr lang="en-US" dirty="0"/>
          </a:p>
        </p:txBody>
      </p:sp>
      <p:sp>
        <p:nvSpPr>
          <p:cNvPr id="7" name="Text Box 44">
            <a:extLst>
              <a:ext uri="{FF2B5EF4-FFF2-40B4-BE49-F238E27FC236}">
                <a16:creationId xmlns:a16="http://schemas.microsoft.com/office/drawing/2014/main" id="{D3F4A586-6CC8-4609-985F-D0C63429DF5D}"/>
              </a:ext>
            </a:extLst>
          </p:cNvPr>
          <p:cNvSpPr txBox="1"/>
          <p:nvPr/>
        </p:nvSpPr>
        <p:spPr>
          <a:xfrm>
            <a:off x="1752600" y="2184720"/>
            <a:ext cx="2108200" cy="853120"/>
          </a:xfrm>
          <a:prstGeom prst="rect">
            <a:avLst/>
          </a:prstGeom>
          <a:solidFill>
            <a:srgbClr val="A9D18E"/>
          </a:solidFill>
          <a:ln w="6350">
            <a:solidFill>
              <a:schemeClr val="accent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spcBef>
                <a:spcPts val="0"/>
              </a:spcBef>
              <a:spcAft>
                <a:spcPts val="0"/>
              </a:spcAft>
            </a:pPr>
            <a:r>
              <a:rPr lang="en-US" dirty="0">
                <a:effectLst/>
                <a:latin typeface="Cambria" panose="02040503050406030204" pitchFamily="18" charset="0"/>
                <a:ea typeface="Times New Roman" panose="02020603050405020304" pitchFamily="18" charset="0"/>
              </a:rPr>
              <a:t>Shortages of trained/certified staff</a:t>
            </a:r>
            <a:endParaRPr lang="en-US" sz="1600" dirty="0">
              <a:effectLst/>
              <a:latin typeface="Times New Roman" panose="02020603050405020304" pitchFamily="18" charset="0"/>
              <a:ea typeface="Times New Roman" panose="02020603050405020304" pitchFamily="18" charset="0"/>
            </a:endParaRPr>
          </a:p>
        </p:txBody>
      </p:sp>
      <p:sp>
        <p:nvSpPr>
          <p:cNvPr id="8" name="Text Box 45">
            <a:extLst>
              <a:ext uri="{FF2B5EF4-FFF2-40B4-BE49-F238E27FC236}">
                <a16:creationId xmlns:a16="http://schemas.microsoft.com/office/drawing/2014/main" id="{F526F277-D900-4E54-8146-4B9D70DDB6CF}"/>
              </a:ext>
            </a:extLst>
          </p:cNvPr>
          <p:cNvSpPr txBox="1"/>
          <p:nvPr/>
        </p:nvSpPr>
        <p:spPr>
          <a:xfrm>
            <a:off x="1752600" y="3276600"/>
            <a:ext cx="2108200" cy="863600"/>
          </a:xfrm>
          <a:prstGeom prst="rect">
            <a:avLst/>
          </a:prstGeom>
          <a:solidFill>
            <a:srgbClr val="A9D18E"/>
          </a:solidFill>
          <a:ln w="6350">
            <a:solidFill>
              <a:schemeClr val="accent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spcBef>
                <a:spcPts val="0"/>
              </a:spcBef>
              <a:spcAft>
                <a:spcPts val="0"/>
              </a:spcAft>
            </a:pPr>
            <a:r>
              <a:rPr lang="en-US" sz="1400" dirty="0">
                <a:effectLst/>
                <a:latin typeface="Cambria" panose="02040503050406030204" pitchFamily="18" charset="0"/>
                <a:ea typeface="Times New Roman" panose="02020603050405020304" pitchFamily="18" charset="0"/>
              </a:rPr>
              <a:t>Limited time dedicated for active treatment and counseling services</a:t>
            </a:r>
            <a:endParaRPr lang="en-US" sz="1600" dirty="0">
              <a:effectLst/>
              <a:latin typeface="Times New Roman" panose="02020603050405020304" pitchFamily="18" charset="0"/>
              <a:ea typeface="Times New Roman" panose="02020603050405020304" pitchFamily="18" charset="0"/>
            </a:endParaRPr>
          </a:p>
        </p:txBody>
      </p:sp>
      <p:sp>
        <p:nvSpPr>
          <p:cNvPr id="9" name="Text Box 46">
            <a:extLst>
              <a:ext uri="{FF2B5EF4-FFF2-40B4-BE49-F238E27FC236}">
                <a16:creationId xmlns:a16="http://schemas.microsoft.com/office/drawing/2014/main" id="{BDB0562B-F65E-4F48-9297-6734444ECA46}"/>
              </a:ext>
            </a:extLst>
          </p:cNvPr>
          <p:cNvSpPr txBox="1"/>
          <p:nvPr/>
        </p:nvSpPr>
        <p:spPr>
          <a:xfrm>
            <a:off x="1752600" y="4419600"/>
            <a:ext cx="2108200" cy="767080"/>
          </a:xfrm>
          <a:prstGeom prst="rect">
            <a:avLst/>
          </a:prstGeom>
          <a:solidFill>
            <a:srgbClr val="A9D18E"/>
          </a:solidFill>
          <a:ln w="6350">
            <a:solidFill>
              <a:schemeClr val="accent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spcBef>
                <a:spcPts val="0"/>
              </a:spcBef>
              <a:spcAft>
                <a:spcPts val="0"/>
              </a:spcAft>
            </a:pPr>
            <a:r>
              <a:rPr lang="en-US" dirty="0">
                <a:effectLst/>
                <a:latin typeface="Cambria" panose="02040503050406030204" pitchFamily="18" charset="0"/>
                <a:ea typeface="Times New Roman" panose="02020603050405020304" pitchFamily="18" charset="0"/>
              </a:rPr>
              <a:t>Scarce tobacco use cessation resources</a:t>
            </a:r>
            <a:endParaRPr lang="en-US" sz="1600" dirty="0">
              <a:effectLst/>
              <a:latin typeface="Times New Roman" panose="02020603050405020304" pitchFamily="18" charset="0"/>
              <a:ea typeface="Times New Roman" panose="02020603050405020304" pitchFamily="18" charset="0"/>
            </a:endParaRPr>
          </a:p>
        </p:txBody>
      </p:sp>
      <p:sp>
        <p:nvSpPr>
          <p:cNvPr id="10" name="Text Box 47">
            <a:extLst>
              <a:ext uri="{FF2B5EF4-FFF2-40B4-BE49-F238E27FC236}">
                <a16:creationId xmlns:a16="http://schemas.microsoft.com/office/drawing/2014/main" id="{0A0861C4-56D4-4BC0-80BD-C22996EFB463}"/>
              </a:ext>
            </a:extLst>
          </p:cNvPr>
          <p:cNvSpPr txBox="1"/>
          <p:nvPr/>
        </p:nvSpPr>
        <p:spPr>
          <a:xfrm>
            <a:off x="1752600" y="5410200"/>
            <a:ext cx="2133600" cy="767080"/>
          </a:xfrm>
          <a:prstGeom prst="rect">
            <a:avLst/>
          </a:prstGeom>
          <a:solidFill>
            <a:srgbClr val="A9D18E"/>
          </a:solidFill>
          <a:ln w="6350">
            <a:solidFill>
              <a:schemeClr val="accent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spcBef>
                <a:spcPts val="0"/>
              </a:spcBef>
              <a:spcAft>
                <a:spcPts val="0"/>
              </a:spcAft>
            </a:pPr>
            <a:r>
              <a:rPr lang="en-US" sz="1600" dirty="0">
                <a:effectLst/>
                <a:latin typeface="Cambria" panose="02040503050406030204" pitchFamily="18" charset="0"/>
                <a:ea typeface="Times New Roman" panose="02020603050405020304" pitchFamily="18" charset="0"/>
              </a:rPr>
              <a:t>Decreased pharmacotherapy/</a:t>
            </a:r>
          </a:p>
          <a:p>
            <a:pPr marL="0" marR="0" algn="r">
              <a:spcBef>
                <a:spcPts val="0"/>
              </a:spcBef>
              <a:spcAft>
                <a:spcPts val="0"/>
              </a:spcAft>
            </a:pPr>
            <a:r>
              <a:rPr lang="en-US" sz="1600" dirty="0">
                <a:effectLst/>
                <a:latin typeface="Cambria" panose="02040503050406030204" pitchFamily="18" charset="0"/>
                <a:ea typeface="Times New Roman" panose="02020603050405020304" pitchFamily="18" charset="0"/>
              </a:rPr>
              <a:t>medication options</a:t>
            </a:r>
            <a:endParaRPr lang="en-US" dirty="0">
              <a:effectLst/>
              <a:latin typeface="Times New Roman" panose="02020603050405020304" pitchFamily="18" charset="0"/>
              <a:ea typeface="Times New Roman" panose="02020603050405020304" pitchFamily="18" charset="0"/>
            </a:endParaRPr>
          </a:p>
        </p:txBody>
      </p:sp>
      <p:sp>
        <p:nvSpPr>
          <p:cNvPr id="12" name="Text Box 53">
            <a:extLst>
              <a:ext uri="{FF2B5EF4-FFF2-40B4-BE49-F238E27FC236}">
                <a16:creationId xmlns:a16="http://schemas.microsoft.com/office/drawing/2014/main" id="{944EB537-76CA-42F3-8AE8-25C301404060}"/>
              </a:ext>
            </a:extLst>
          </p:cNvPr>
          <p:cNvSpPr txBox="1"/>
          <p:nvPr/>
        </p:nvSpPr>
        <p:spPr>
          <a:xfrm>
            <a:off x="6197600" y="2143760"/>
            <a:ext cx="2184400" cy="904240"/>
          </a:xfrm>
          <a:prstGeom prst="rect">
            <a:avLst/>
          </a:prstGeom>
          <a:solidFill>
            <a:srgbClr val="FFD966"/>
          </a:solidFill>
          <a:ln w="6350">
            <a:solidFill>
              <a:schemeClr val="accent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spcBef>
                <a:spcPts val="0"/>
              </a:spcBef>
              <a:spcAft>
                <a:spcPts val="0"/>
              </a:spcAft>
            </a:pPr>
            <a:r>
              <a:rPr lang="en-US" sz="1600" dirty="0">
                <a:effectLst/>
                <a:latin typeface="Cambria" panose="02040503050406030204" pitchFamily="18" charset="0"/>
                <a:ea typeface="Times New Roman" panose="02020603050405020304" pitchFamily="18" charset="0"/>
              </a:rPr>
              <a:t>Tobacco use cessation treatment is not a priority</a:t>
            </a:r>
            <a:endParaRPr lang="en-US" sz="1600" dirty="0">
              <a:effectLst/>
              <a:latin typeface="Times New Roman" panose="02020603050405020304" pitchFamily="18" charset="0"/>
              <a:ea typeface="Times New Roman" panose="02020603050405020304" pitchFamily="18" charset="0"/>
            </a:endParaRPr>
          </a:p>
        </p:txBody>
      </p:sp>
      <p:sp>
        <p:nvSpPr>
          <p:cNvPr id="13" name="Text Box 52">
            <a:extLst>
              <a:ext uri="{FF2B5EF4-FFF2-40B4-BE49-F238E27FC236}">
                <a16:creationId xmlns:a16="http://schemas.microsoft.com/office/drawing/2014/main" id="{405F01C9-AAF8-409F-9396-95359EBD0C63}"/>
              </a:ext>
            </a:extLst>
          </p:cNvPr>
          <p:cNvSpPr txBox="1"/>
          <p:nvPr/>
        </p:nvSpPr>
        <p:spPr>
          <a:xfrm>
            <a:off x="6197600" y="3276600"/>
            <a:ext cx="2184400" cy="847089"/>
          </a:xfrm>
          <a:prstGeom prst="rect">
            <a:avLst/>
          </a:prstGeom>
          <a:solidFill>
            <a:srgbClr val="FFD966"/>
          </a:solidFill>
          <a:ln w="6350">
            <a:solidFill>
              <a:schemeClr val="accent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spcBef>
                <a:spcPts val="0"/>
              </a:spcBef>
              <a:spcAft>
                <a:spcPts val="0"/>
              </a:spcAft>
            </a:pPr>
            <a:r>
              <a:rPr lang="en-US" dirty="0">
                <a:effectLst/>
                <a:latin typeface="Cambria" panose="02040503050406030204" pitchFamily="18" charset="0"/>
                <a:ea typeface="Times New Roman" panose="02020603050405020304" pitchFamily="18" charset="0"/>
              </a:rPr>
              <a:t>Tobacco use cessation is not taken seriously</a:t>
            </a:r>
            <a:endParaRPr lang="en-US" sz="1600" dirty="0">
              <a:effectLst/>
              <a:latin typeface="Times New Roman" panose="02020603050405020304" pitchFamily="18" charset="0"/>
              <a:ea typeface="Times New Roman" panose="02020603050405020304" pitchFamily="18" charset="0"/>
            </a:endParaRPr>
          </a:p>
        </p:txBody>
      </p:sp>
      <p:sp>
        <p:nvSpPr>
          <p:cNvPr id="14" name="Text Box 51">
            <a:extLst>
              <a:ext uri="{FF2B5EF4-FFF2-40B4-BE49-F238E27FC236}">
                <a16:creationId xmlns:a16="http://schemas.microsoft.com/office/drawing/2014/main" id="{88A46622-18DC-4E4C-8A55-4D7772D1C5A2}"/>
              </a:ext>
            </a:extLst>
          </p:cNvPr>
          <p:cNvSpPr txBox="1"/>
          <p:nvPr/>
        </p:nvSpPr>
        <p:spPr>
          <a:xfrm>
            <a:off x="6197600" y="4419600"/>
            <a:ext cx="2184400" cy="837704"/>
          </a:xfrm>
          <a:prstGeom prst="rect">
            <a:avLst/>
          </a:prstGeom>
          <a:solidFill>
            <a:srgbClr val="FFD966"/>
          </a:solidFill>
          <a:ln w="6350">
            <a:solidFill>
              <a:schemeClr val="accent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spcBef>
                <a:spcPts val="0"/>
              </a:spcBef>
              <a:spcAft>
                <a:spcPts val="0"/>
              </a:spcAft>
            </a:pPr>
            <a:r>
              <a:rPr lang="en-US" sz="1400" dirty="0">
                <a:effectLst/>
                <a:latin typeface="Cambria" panose="02040503050406030204" pitchFamily="18" charset="0"/>
                <a:ea typeface="Times New Roman" panose="02020603050405020304" pitchFamily="18" charset="0"/>
              </a:rPr>
              <a:t>Physicians are reluctant to prescribe medication for tobacco cessation </a:t>
            </a:r>
            <a:endParaRPr lang="en-US" sz="1600" dirty="0">
              <a:effectLst/>
              <a:latin typeface="Times New Roman" panose="02020603050405020304" pitchFamily="18" charset="0"/>
              <a:ea typeface="Times New Roman" panose="02020603050405020304" pitchFamily="18" charset="0"/>
            </a:endParaRPr>
          </a:p>
        </p:txBody>
      </p:sp>
      <p:sp>
        <p:nvSpPr>
          <p:cNvPr id="15" name="Text Box 50">
            <a:extLst>
              <a:ext uri="{FF2B5EF4-FFF2-40B4-BE49-F238E27FC236}">
                <a16:creationId xmlns:a16="http://schemas.microsoft.com/office/drawing/2014/main" id="{E467674F-6C6A-40C6-BD6F-7E49177F412A}"/>
              </a:ext>
            </a:extLst>
          </p:cNvPr>
          <p:cNvSpPr txBox="1"/>
          <p:nvPr/>
        </p:nvSpPr>
        <p:spPr>
          <a:xfrm>
            <a:off x="6197600" y="5486400"/>
            <a:ext cx="2184400" cy="767080"/>
          </a:xfrm>
          <a:prstGeom prst="rect">
            <a:avLst/>
          </a:prstGeom>
          <a:solidFill>
            <a:srgbClr val="FFD966"/>
          </a:solidFill>
          <a:ln w="6350">
            <a:solidFill>
              <a:schemeClr val="accent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a:spcBef>
                <a:spcPts val="0"/>
              </a:spcBef>
              <a:spcAft>
                <a:spcPts val="0"/>
              </a:spcAft>
            </a:pPr>
            <a:r>
              <a:rPr lang="en-US" dirty="0">
                <a:effectLst/>
                <a:latin typeface="Cambria" panose="02040503050406030204" pitchFamily="18" charset="0"/>
                <a:ea typeface="Times New Roman" panose="02020603050405020304" pitchFamily="18" charset="0"/>
              </a:rPr>
              <a:t>Inappropriate use of some medications</a:t>
            </a:r>
            <a:endParaRPr lang="en-US" sz="1600" dirty="0">
              <a:effectLst/>
              <a:latin typeface="Times New Roman" panose="02020603050405020304" pitchFamily="18" charset="0"/>
              <a:ea typeface="Times New Roman" panose="02020603050405020304" pitchFamily="18" charset="0"/>
            </a:endParaRPr>
          </a:p>
        </p:txBody>
      </p:sp>
      <p:sp>
        <p:nvSpPr>
          <p:cNvPr id="6" name="Oval 5">
            <a:extLst>
              <a:ext uri="{FF2B5EF4-FFF2-40B4-BE49-F238E27FC236}">
                <a16:creationId xmlns:a16="http://schemas.microsoft.com/office/drawing/2014/main" id="{0F771D02-CBD7-4BEF-90F1-A7168FAD1C7E}"/>
              </a:ext>
            </a:extLst>
          </p:cNvPr>
          <p:cNvSpPr/>
          <p:nvPr/>
        </p:nvSpPr>
        <p:spPr>
          <a:xfrm>
            <a:off x="584200" y="1981200"/>
            <a:ext cx="1320800" cy="1259840"/>
          </a:xfrm>
          <a:prstGeom prst="ellipse">
            <a:avLst/>
          </a:prstGeom>
          <a:solidFill>
            <a:srgbClr val="70AD47"/>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dirty="0">
                <a:solidFill>
                  <a:schemeClr val="tx1"/>
                </a:solidFill>
                <a:effectLst/>
                <a:latin typeface="Cambria" panose="02040503050406030204" pitchFamily="18" charset="0"/>
                <a:ea typeface="Times New Roman" panose="02020603050405020304" pitchFamily="18" charset="0"/>
              </a:rPr>
              <a:t>Lack of funds</a:t>
            </a: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11" name="Oval 10">
            <a:extLst>
              <a:ext uri="{FF2B5EF4-FFF2-40B4-BE49-F238E27FC236}">
                <a16:creationId xmlns:a16="http://schemas.microsoft.com/office/drawing/2014/main" id="{EB4D9DAC-6097-4346-877C-9C5AD48287B4}"/>
              </a:ext>
            </a:extLst>
          </p:cNvPr>
          <p:cNvSpPr/>
          <p:nvPr/>
        </p:nvSpPr>
        <p:spPr>
          <a:xfrm>
            <a:off x="5029200" y="1981200"/>
            <a:ext cx="1320800" cy="12598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200" dirty="0">
                <a:solidFill>
                  <a:schemeClr val="tx1"/>
                </a:solidFill>
                <a:effectLst/>
                <a:latin typeface="Cambria" panose="02040503050406030204" pitchFamily="18" charset="0"/>
                <a:ea typeface="Times New Roman" panose="02020603050405020304" pitchFamily="18" charset="0"/>
              </a:rPr>
              <a:t>Frail tobacco use cessation culture</a:t>
            </a:r>
            <a:endParaRPr lang="en-US" sz="1400" dirty="0">
              <a:solidFill>
                <a:schemeClr val="tx1"/>
              </a:solidFill>
              <a:effectLst/>
              <a:latin typeface="Times New Roman" panose="02020603050405020304" pitchFamily="18" charset="0"/>
              <a:ea typeface="Times New Roman" panose="02020603050405020304" pitchFamily="18" charset="0"/>
            </a:endParaRPr>
          </a:p>
        </p:txBody>
      </p:sp>
      <p:pic>
        <p:nvPicPr>
          <p:cNvPr id="5122" name="39D1BB72-4F87-4416-81D0-6D373AF49416">
            <a:extLst>
              <a:ext uri="{FF2B5EF4-FFF2-40B4-BE49-F238E27FC236}">
                <a16:creationId xmlns:a16="http://schemas.microsoft.com/office/drawing/2014/main" id="{05A1C585-BBA9-4123-9E07-1547572E0B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31" y="5646103"/>
            <a:ext cx="71913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1741BFAE-ED3E-47A3-B876-6B588A4C9CD9}"/>
              </a:ext>
            </a:extLst>
          </p:cNvPr>
          <p:cNvSpPr txBox="1"/>
          <p:nvPr/>
        </p:nvSpPr>
        <p:spPr>
          <a:xfrm flipH="1">
            <a:off x="2209800" y="152400"/>
            <a:ext cx="6781800" cy="1384995"/>
          </a:xfrm>
          <a:prstGeom prst="rect">
            <a:avLst/>
          </a:prstGeom>
          <a:noFill/>
        </p:spPr>
        <p:txBody>
          <a:bodyPr wrap="square" rtlCol="0">
            <a:spAutoFit/>
          </a:bodyPr>
          <a:lstStyle/>
          <a:p>
            <a:r>
              <a:rPr lang="en-US" sz="2800" dirty="0"/>
              <a:t>What did staff say are organizational barriers to offering active treatment for tobacco cessation?</a:t>
            </a:r>
          </a:p>
        </p:txBody>
      </p:sp>
    </p:spTree>
    <p:extLst>
      <p:ext uri="{BB962C8B-B14F-4D97-AF65-F5344CB8AC3E}">
        <p14:creationId xmlns:p14="http://schemas.microsoft.com/office/powerpoint/2010/main" val="1949344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64DC968-38B5-4910-B607-C0DA6D3C5D65}"/>
              </a:ext>
            </a:extLst>
          </p:cNvPr>
          <p:cNvSpPr>
            <a:spLocks noGrp="1"/>
          </p:cNvSpPr>
          <p:nvPr>
            <p:ph type="ftr" sz="quarter" idx="11"/>
          </p:nvPr>
        </p:nvSpPr>
        <p:spPr/>
        <p:txBody>
          <a:bodyPr/>
          <a:lstStyle/>
          <a:p>
            <a:r>
              <a:rPr lang="en-US" dirty="0"/>
              <a:t>© 2017  National Association of State Mental Health Program Directors Research Institute, Inc. (NRI)      www.nri-inc.org</a:t>
            </a:r>
          </a:p>
        </p:txBody>
      </p:sp>
      <p:sp>
        <p:nvSpPr>
          <p:cNvPr id="5" name="Slide Number Placeholder 4">
            <a:extLst>
              <a:ext uri="{FF2B5EF4-FFF2-40B4-BE49-F238E27FC236}">
                <a16:creationId xmlns:a16="http://schemas.microsoft.com/office/drawing/2014/main" id="{E2515272-3AB4-46EB-87AB-2A6C9738CC5F}"/>
              </a:ext>
            </a:extLst>
          </p:cNvPr>
          <p:cNvSpPr>
            <a:spLocks noGrp="1"/>
          </p:cNvSpPr>
          <p:nvPr>
            <p:ph type="sldNum" sz="quarter" idx="12"/>
          </p:nvPr>
        </p:nvSpPr>
        <p:spPr/>
        <p:txBody>
          <a:bodyPr/>
          <a:lstStyle/>
          <a:p>
            <a:fld id="{FC7F1388-5CD1-40E1-909F-D22D25458941}" type="slidenum">
              <a:rPr lang="en-US" smtClean="0"/>
              <a:pPr/>
              <a:t>18</a:t>
            </a:fld>
            <a:endParaRPr lang="en-US" dirty="0"/>
          </a:p>
        </p:txBody>
      </p:sp>
      <p:graphicFrame>
        <p:nvGraphicFramePr>
          <p:cNvPr id="9" name="Diagram 8">
            <a:extLst>
              <a:ext uri="{FF2B5EF4-FFF2-40B4-BE49-F238E27FC236}">
                <a16:creationId xmlns:a16="http://schemas.microsoft.com/office/drawing/2014/main" id="{32DC6511-CBDE-45A6-B5FD-C87277D17E9E}"/>
              </a:ext>
            </a:extLst>
          </p:cNvPr>
          <p:cNvGraphicFramePr/>
          <p:nvPr>
            <p:extLst>
              <p:ext uri="{D42A27DB-BD31-4B8C-83A1-F6EECF244321}">
                <p14:modId xmlns:p14="http://schemas.microsoft.com/office/powerpoint/2010/main" val="3402471281"/>
              </p:ext>
            </p:extLst>
          </p:nvPr>
        </p:nvGraphicFramePr>
        <p:xfrm>
          <a:off x="762000" y="1447800"/>
          <a:ext cx="7620000" cy="4901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7ECA4BF5-167F-4942-9E5A-2D1ECF111F95}"/>
              </a:ext>
            </a:extLst>
          </p:cNvPr>
          <p:cNvSpPr txBox="1"/>
          <p:nvPr/>
        </p:nvSpPr>
        <p:spPr>
          <a:xfrm>
            <a:off x="2286000" y="0"/>
            <a:ext cx="6781800" cy="1384995"/>
          </a:xfrm>
          <a:prstGeom prst="rect">
            <a:avLst/>
          </a:prstGeom>
          <a:noFill/>
        </p:spPr>
        <p:txBody>
          <a:bodyPr wrap="square" rtlCol="0">
            <a:spAutoFit/>
          </a:bodyPr>
          <a:lstStyle/>
          <a:p>
            <a:r>
              <a:rPr lang="en-US" sz="2800" dirty="0"/>
              <a:t>What did staff say they need to refer patients for tobacco cessation treatment after discharge?</a:t>
            </a:r>
          </a:p>
        </p:txBody>
      </p:sp>
      <p:pic>
        <p:nvPicPr>
          <p:cNvPr id="4098" name="39D1BB72-4F87-4416-81D0-6D373AF49416">
            <a:extLst>
              <a:ext uri="{FF2B5EF4-FFF2-40B4-BE49-F238E27FC236}">
                <a16:creationId xmlns:a16="http://schemas.microsoft.com/office/drawing/2014/main" id="{15AF5BAA-282F-4131-9697-36035167DF7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16" y="5582175"/>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1570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F5EE8DE-9695-4285-ABEF-B77051120EFA}"/>
              </a:ext>
            </a:extLst>
          </p:cNvPr>
          <p:cNvSpPr>
            <a:spLocks noGrp="1"/>
          </p:cNvSpPr>
          <p:nvPr>
            <p:ph type="ftr" sz="quarter" idx="11"/>
          </p:nvPr>
        </p:nvSpPr>
        <p:spPr/>
        <p:txBody>
          <a:bodyPr/>
          <a:lstStyle/>
          <a:p>
            <a:r>
              <a:rPr lang="en-US" dirty="0"/>
              <a:t>© 2017  National Association of State Mental Health Program Directors Research Institute, Inc. (NRI)      www.nri-inc.org</a:t>
            </a:r>
          </a:p>
        </p:txBody>
      </p:sp>
      <p:sp>
        <p:nvSpPr>
          <p:cNvPr id="5" name="Slide Number Placeholder 4">
            <a:extLst>
              <a:ext uri="{FF2B5EF4-FFF2-40B4-BE49-F238E27FC236}">
                <a16:creationId xmlns:a16="http://schemas.microsoft.com/office/drawing/2014/main" id="{789C7E51-C635-4E0D-8037-46F6EF0F79E0}"/>
              </a:ext>
            </a:extLst>
          </p:cNvPr>
          <p:cNvSpPr>
            <a:spLocks noGrp="1"/>
          </p:cNvSpPr>
          <p:nvPr>
            <p:ph type="sldNum" sz="quarter" idx="12"/>
          </p:nvPr>
        </p:nvSpPr>
        <p:spPr/>
        <p:txBody>
          <a:bodyPr/>
          <a:lstStyle/>
          <a:p>
            <a:fld id="{FC7F1388-5CD1-40E1-909F-D22D25458941}" type="slidenum">
              <a:rPr lang="en-US" smtClean="0"/>
              <a:pPr/>
              <a:t>19</a:t>
            </a:fld>
            <a:endParaRPr lang="en-US" dirty="0"/>
          </a:p>
        </p:txBody>
      </p:sp>
      <p:sp>
        <p:nvSpPr>
          <p:cNvPr id="6" name="Text Box 57">
            <a:extLst>
              <a:ext uri="{FF2B5EF4-FFF2-40B4-BE49-F238E27FC236}">
                <a16:creationId xmlns:a16="http://schemas.microsoft.com/office/drawing/2014/main" id="{8E17280A-FD45-4486-A9C5-E0C04966C59A}"/>
              </a:ext>
            </a:extLst>
          </p:cNvPr>
          <p:cNvSpPr txBox="1"/>
          <p:nvPr/>
        </p:nvSpPr>
        <p:spPr>
          <a:xfrm>
            <a:off x="609600" y="1622791"/>
            <a:ext cx="2260600" cy="365760"/>
          </a:xfrm>
          <a:prstGeom prst="rect">
            <a:avLst/>
          </a:prstGeom>
          <a:solidFill>
            <a:srgbClr val="70AD47"/>
          </a:solidFill>
          <a:ln w="63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2400" b="1" dirty="0">
                <a:effectLst/>
                <a:latin typeface="Cambria" panose="02040503050406030204" pitchFamily="18" charset="0"/>
                <a:ea typeface="Times New Roman" panose="02020603050405020304" pitchFamily="18" charset="0"/>
              </a:rPr>
              <a:t>Patient Level</a:t>
            </a:r>
            <a:endParaRPr lang="en-US" dirty="0">
              <a:effectLst/>
              <a:latin typeface="Times New Roman" panose="02020603050405020304" pitchFamily="18" charset="0"/>
              <a:ea typeface="Times New Roman" panose="02020603050405020304" pitchFamily="18" charset="0"/>
            </a:endParaRPr>
          </a:p>
        </p:txBody>
      </p:sp>
      <p:sp>
        <p:nvSpPr>
          <p:cNvPr id="7" name="Text Box 31">
            <a:extLst>
              <a:ext uri="{FF2B5EF4-FFF2-40B4-BE49-F238E27FC236}">
                <a16:creationId xmlns:a16="http://schemas.microsoft.com/office/drawing/2014/main" id="{C10C0472-1730-43DD-BC10-CB3095F9AD02}"/>
              </a:ext>
            </a:extLst>
          </p:cNvPr>
          <p:cNvSpPr txBox="1"/>
          <p:nvPr/>
        </p:nvSpPr>
        <p:spPr>
          <a:xfrm>
            <a:off x="609600" y="2209800"/>
            <a:ext cx="2260600" cy="3575659"/>
          </a:xfrm>
          <a:prstGeom prst="rect">
            <a:avLst/>
          </a:prstGeom>
          <a:solidFill>
            <a:srgbClr val="A9D18E"/>
          </a:solidFill>
          <a:ln w="63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dirty="0">
                <a:effectLst/>
                <a:latin typeface="Cambria" panose="02040503050406030204" pitchFamily="18" charset="0"/>
                <a:ea typeface="Times New Roman" panose="02020603050405020304" pitchFamily="18" charset="0"/>
              </a:rPr>
              <a:t>* (Perceived) Resistance to quit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 (Perceived) Lack of interest/motivation</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*No reliable contact information at discharge</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*Confidentiality issues: unable to refer</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8" name="Text Box 59">
            <a:extLst>
              <a:ext uri="{FF2B5EF4-FFF2-40B4-BE49-F238E27FC236}">
                <a16:creationId xmlns:a16="http://schemas.microsoft.com/office/drawing/2014/main" id="{5645C65F-61CD-4E13-83D6-B60406E7BFAE}"/>
              </a:ext>
            </a:extLst>
          </p:cNvPr>
          <p:cNvSpPr txBox="1"/>
          <p:nvPr/>
        </p:nvSpPr>
        <p:spPr>
          <a:xfrm>
            <a:off x="3670300" y="1612630"/>
            <a:ext cx="2120900" cy="375921"/>
          </a:xfrm>
          <a:prstGeom prst="rect">
            <a:avLst/>
          </a:prstGeom>
          <a:solidFill>
            <a:srgbClr val="FFC000"/>
          </a:solidFill>
          <a:ln w="63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2000" b="1" dirty="0">
                <a:effectLst/>
                <a:latin typeface="Cambria" panose="02040503050406030204" pitchFamily="18" charset="0"/>
                <a:ea typeface="Times New Roman" panose="02020603050405020304" pitchFamily="18" charset="0"/>
              </a:rPr>
              <a:t>In-patient Level</a:t>
            </a:r>
            <a:endParaRPr lang="en-US" sz="1600" dirty="0">
              <a:effectLst/>
              <a:latin typeface="Times New Roman" panose="02020603050405020304" pitchFamily="18" charset="0"/>
              <a:ea typeface="Times New Roman" panose="02020603050405020304" pitchFamily="18" charset="0"/>
            </a:endParaRPr>
          </a:p>
        </p:txBody>
      </p:sp>
      <p:sp>
        <p:nvSpPr>
          <p:cNvPr id="9" name="Text Box 35">
            <a:extLst>
              <a:ext uri="{FF2B5EF4-FFF2-40B4-BE49-F238E27FC236}">
                <a16:creationId xmlns:a16="http://schemas.microsoft.com/office/drawing/2014/main" id="{2A429BC6-707F-4E22-984D-29BC2C4A4D3A}"/>
              </a:ext>
            </a:extLst>
          </p:cNvPr>
          <p:cNvSpPr txBox="1"/>
          <p:nvPr/>
        </p:nvSpPr>
        <p:spPr>
          <a:xfrm>
            <a:off x="3670300" y="2209800"/>
            <a:ext cx="2120900" cy="3528453"/>
          </a:xfrm>
          <a:prstGeom prst="rect">
            <a:avLst/>
          </a:prstGeom>
          <a:solidFill>
            <a:srgbClr val="FFD966"/>
          </a:solidFill>
          <a:ln w="63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dirty="0">
                <a:effectLst/>
                <a:latin typeface="Cambria" panose="02040503050406030204" pitchFamily="18" charset="0"/>
                <a:ea typeface="Times New Roman" panose="02020603050405020304" pitchFamily="18" charset="0"/>
              </a:rPr>
              <a:t>*Staff: Not trained/enough staff</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*Time: Not enough time to make referrals</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*Costs: Not enough funds to cover required training costs</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effectLst/>
                <a:latin typeface="Cambria" panose="020405030504060302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p:txBody>
      </p:sp>
      <p:sp>
        <p:nvSpPr>
          <p:cNvPr id="10" name="Text Box 58">
            <a:extLst>
              <a:ext uri="{FF2B5EF4-FFF2-40B4-BE49-F238E27FC236}">
                <a16:creationId xmlns:a16="http://schemas.microsoft.com/office/drawing/2014/main" id="{60B3F284-7775-4D6F-B26F-76EE8073FC5D}"/>
              </a:ext>
            </a:extLst>
          </p:cNvPr>
          <p:cNvSpPr txBox="1"/>
          <p:nvPr/>
        </p:nvSpPr>
        <p:spPr>
          <a:xfrm>
            <a:off x="6415708" y="1631634"/>
            <a:ext cx="2260600" cy="365760"/>
          </a:xfrm>
          <a:prstGeom prst="rect">
            <a:avLst/>
          </a:prstGeom>
          <a:solidFill>
            <a:srgbClr val="4472C4"/>
          </a:solidFill>
          <a:ln w="63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2000" b="1" dirty="0">
                <a:effectLst/>
                <a:latin typeface="Cambria" panose="02040503050406030204" pitchFamily="18" charset="0"/>
                <a:ea typeface="Times New Roman" panose="02020603050405020304" pitchFamily="18" charset="0"/>
              </a:rPr>
              <a:t>Out-patient Level</a:t>
            </a:r>
            <a:endParaRPr lang="en-US" sz="1600" dirty="0">
              <a:effectLst/>
              <a:latin typeface="Times New Roman" panose="02020603050405020304" pitchFamily="18" charset="0"/>
              <a:ea typeface="Times New Roman" panose="02020603050405020304" pitchFamily="18" charset="0"/>
            </a:endParaRPr>
          </a:p>
        </p:txBody>
      </p:sp>
      <p:sp>
        <p:nvSpPr>
          <p:cNvPr id="11" name="Text Box 55">
            <a:extLst>
              <a:ext uri="{FF2B5EF4-FFF2-40B4-BE49-F238E27FC236}">
                <a16:creationId xmlns:a16="http://schemas.microsoft.com/office/drawing/2014/main" id="{18631A4E-BA3B-4A92-B03E-C4C99006D4D2}"/>
              </a:ext>
            </a:extLst>
          </p:cNvPr>
          <p:cNvSpPr txBox="1"/>
          <p:nvPr/>
        </p:nvSpPr>
        <p:spPr>
          <a:xfrm>
            <a:off x="6457950" y="2286000"/>
            <a:ext cx="2218358" cy="3502845"/>
          </a:xfrm>
          <a:prstGeom prst="rect">
            <a:avLst/>
          </a:prstGeom>
          <a:solidFill>
            <a:srgbClr val="CFD5EA"/>
          </a:solidFill>
          <a:ln w="6350">
            <a:solidFill>
              <a:schemeClr val="tx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600" dirty="0">
                <a:effectLst/>
                <a:latin typeface="Cambria" panose="02040503050406030204" pitchFamily="18" charset="0"/>
                <a:ea typeface="Times New Roman" panose="02020603050405020304" pitchFamily="18" charset="0"/>
              </a:rPr>
              <a:t>*No or limited community resources</a:t>
            </a:r>
            <a:endParaRPr lang="en-US" sz="1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600" dirty="0">
                <a:effectLst/>
                <a:latin typeface="Cambria" panose="0204050305040603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600" dirty="0">
                <a:effectLst/>
                <a:latin typeface="Cambria" panose="02040503050406030204" pitchFamily="18" charset="0"/>
                <a:ea typeface="Times New Roman" panose="02020603050405020304" pitchFamily="18" charset="0"/>
              </a:rPr>
              <a:t>*Scarce specialized treatments for tobacco cessation</a:t>
            </a:r>
            <a:endParaRPr lang="en-US" sz="1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600" dirty="0">
                <a:effectLst/>
                <a:latin typeface="Cambria" panose="0204050305040603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600" dirty="0">
                <a:effectLst/>
                <a:latin typeface="Cambria" panose="02040503050406030204" pitchFamily="18" charset="0"/>
                <a:ea typeface="Times New Roman" panose="02020603050405020304" pitchFamily="18" charset="0"/>
              </a:rPr>
              <a:t>*Lack of appropriate programs</a:t>
            </a:r>
            <a:endParaRPr lang="en-US" sz="1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600" dirty="0">
                <a:effectLst/>
                <a:latin typeface="Cambria" panose="020405030504060302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600" dirty="0">
                <a:effectLst/>
                <a:latin typeface="Cambria" panose="02040503050406030204" pitchFamily="18" charset="0"/>
                <a:ea typeface="Times New Roman" panose="02020603050405020304" pitchFamily="18" charset="0"/>
              </a:rPr>
              <a:t>*Quitlines are not interactive</a:t>
            </a:r>
            <a:endParaRPr lang="en-US" sz="14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endParaRPr lang="en-US" sz="1500" dirty="0">
              <a:effectLst/>
              <a:latin typeface="Times New Roman" panose="02020603050405020304" pitchFamily="18" charset="0"/>
              <a:ea typeface="Times New Roman" panose="02020603050405020304" pitchFamily="18" charset="0"/>
            </a:endParaRPr>
          </a:p>
        </p:txBody>
      </p:sp>
      <p:pic>
        <p:nvPicPr>
          <p:cNvPr id="6146" name="39D1BB72-4F87-4416-81D0-6D373AF49416">
            <a:extLst>
              <a:ext uri="{FF2B5EF4-FFF2-40B4-BE49-F238E27FC236}">
                <a16:creationId xmlns:a16="http://schemas.microsoft.com/office/drawing/2014/main" id="{3445A07B-117D-4233-AC97-D6B750C732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576238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04161F54-6619-49A2-B799-417B336444D1}"/>
              </a:ext>
            </a:extLst>
          </p:cNvPr>
          <p:cNvSpPr txBox="1"/>
          <p:nvPr/>
        </p:nvSpPr>
        <p:spPr>
          <a:xfrm>
            <a:off x="2209800" y="0"/>
            <a:ext cx="6858000" cy="1384995"/>
          </a:xfrm>
          <a:prstGeom prst="rect">
            <a:avLst/>
          </a:prstGeom>
          <a:noFill/>
        </p:spPr>
        <p:txBody>
          <a:bodyPr wrap="square" rtlCol="0">
            <a:spAutoFit/>
          </a:bodyPr>
          <a:lstStyle/>
          <a:p>
            <a:r>
              <a:rPr lang="en-US" sz="2800" dirty="0"/>
              <a:t>What did staff say are organizational barriers to referring patients for tobacco cessation treatment after discharge?</a:t>
            </a:r>
          </a:p>
        </p:txBody>
      </p:sp>
    </p:spTree>
    <p:extLst>
      <p:ext uri="{BB962C8B-B14F-4D97-AF65-F5344CB8AC3E}">
        <p14:creationId xmlns:p14="http://schemas.microsoft.com/office/powerpoint/2010/main" val="2360022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itle"/>
          <p:cNvSpPr txBox="1">
            <a:spLocks noGrp="1"/>
          </p:cNvSpPr>
          <p:nvPr>
            <p:ph type="ctrTitle"/>
          </p:nvPr>
        </p:nvSpPr>
        <p:spPr>
          <a:prstGeom prst="rect">
            <a:avLst/>
          </a:prstGeom>
        </p:spPr>
        <p:txBody>
          <a:bodyPr>
            <a:noAutofit/>
          </a:bodyPr>
          <a:lstStyle/>
          <a:p>
            <a:pPr algn="ctr"/>
            <a:r>
              <a:rPr lang="en-US" dirty="0"/>
              <a:t> </a:t>
            </a:r>
            <a:br>
              <a:rPr lang="en-US" dirty="0"/>
            </a:br>
            <a:r>
              <a:rPr lang="en-US" sz="2800" dirty="0"/>
              <a:t>Tobacco Cessation: Improvement Strategies for Inpatient Psychiatric Facilities</a:t>
            </a:r>
            <a:endParaRPr sz="2800" i="1" dirty="0">
              <a:solidFill>
                <a:schemeClr val="tx1"/>
              </a:solidFill>
              <a:latin typeface="Calibri" panose="020F0502020204030204" pitchFamily="34" charset="0"/>
            </a:endParaRPr>
          </a:p>
        </p:txBody>
      </p:sp>
      <p:sp>
        <p:nvSpPr>
          <p:cNvPr id="7" name="Subtitle 6">
            <a:extLst>
              <a:ext uri="{FF2B5EF4-FFF2-40B4-BE49-F238E27FC236}">
                <a16:creationId xmlns:a16="http://schemas.microsoft.com/office/drawing/2014/main" id="{D9510718-5BDD-4374-B1BD-0C4E5A34C043}"/>
              </a:ext>
            </a:extLst>
          </p:cNvPr>
          <p:cNvSpPr>
            <a:spLocks noGrp="1"/>
          </p:cNvSpPr>
          <p:nvPr>
            <p:ph type="subTitle" idx="1"/>
          </p:nvPr>
        </p:nvSpPr>
        <p:spPr>
          <a:xfrm>
            <a:off x="1409700" y="3962399"/>
            <a:ext cx="6400800" cy="2045677"/>
          </a:xfrm>
        </p:spPr>
        <p:txBody>
          <a:bodyPr>
            <a:normAutofit lnSpcReduction="10000"/>
          </a:bodyPr>
          <a:lstStyle/>
          <a:p>
            <a:pPr algn="ctr"/>
            <a:r>
              <a:rPr lang="en-US" sz="2000" dirty="0"/>
              <a:t>Missy Rand, LPC, CSAC</a:t>
            </a:r>
          </a:p>
          <a:p>
            <a:pPr algn="ctr"/>
            <a:r>
              <a:rPr lang="en-US" sz="2000" dirty="0"/>
              <a:t>Lucille Schacht, PhD, CPHQ</a:t>
            </a:r>
          </a:p>
          <a:p>
            <a:pPr algn="ctr"/>
            <a:r>
              <a:rPr lang="en-US" sz="2000" dirty="0"/>
              <a:t>Glorimar Ortiz, PhD </a:t>
            </a:r>
          </a:p>
          <a:p>
            <a:pPr algn="ctr"/>
            <a:r>
              <a:rPr lang="en-US" sz="2000" dirty="0"/>
              <a:t>Heath H. Hayes, MA, MHR, CPRSS </a:t>
            </a:r>
          </a:p>
          <a:p>
            <a:pPr algn="ctr"/>
            <a:endParaRPr lang="en-US" sz="2000" dirty="0"/>
          </a:p>
          <a:p>
            <a:pPr algn="ctr"/>
            <a:r>
              <a:rPr lang="en-US" sz="2000" dirty="0"/>
              <a:t>November 18, 2020</a:t>
            </a:r>
          </a:p>
        </p:txBody>
      </p:sp>
      <p:sp>
        <p:nvSpPr>
          <p:cNvPr id="4" name="TextBox 3">
            <a:extLst>
              <a:ext uri="{FF2B5EF4-FFF2-40B4-BE49-F238E27FC236}">
                <a16:creationId xmlns:a16="http://schemas.microsoft.com/office/drawing/2014/main" id="{DA3F546F-FE34-472A-934B-2F2FF48C615E}"/>
              </a:ext>
            </a:extLst>
          </p:cNvPr>
          <p:cNvSpPr txBox="1"/>
          <p:nvPr/>
        </p:nvSpPr>
        <p:spPr>
          <a:xfrm>
            <a:off x="1866900" y="6008077"/>
            <a:ext cx="5943600" cy="369332"/>
          </a:xfrm>
          <a:prstGeom prst="rect">
            <a:avLst/>
          </a:prstGeom>
          <a:noFill/>
        </p:spPr>
        <p:txBody>
          <a:bodyPr wrap="square" rtlCol="0">
            <a:spAutoFit/>
          </a:bodyPr>
          <a:lstStyle/>
          <a:p>
            <a:pPr algn="ctr"/>
            <a:endParaRPr lang="en-US" dirty="0"/>
          </a:p>
        </p:txBody>
      </p:sp>
      <p:sp>
        <p:nvSpPr>
          <p:cNvPr id="14" name="Footer Placeholder 4">
            <a:extLst>
              <a:ext uri="{FF2B5EF4-FFF2-40B4-BE49-F238E27FC236}">
                <a16:creationId xmlns:a16="http://schemas.microsoft.com/office/drawing/2014/main" id="{BB375BDE-AE0A-4C66-B220-7229A45BC27F}"/>
              </a:ext>
            </a:extLst>
          </p:cNvPr>
          <p:cNvSpPr>
            <a:spLocks noGrp="1"/>
          </p:cNvSpPr>
          <p:nvPr>
            <p:ph type="ftr" sz="quarter" idx="11"/>
          </p:nvPr>
        </p:nvSpPr>
        <p:spPr>
          <a:xfrm>
            <a:off x="381000" y="6452616"/>
            <a:ext cx="7620000" cy="405384"/>
          </a:xfrm>
        </p:spPr>
        <p:txBody>
          <a:bodyPr/>
          <a:lstStyle/>
          <a:p>
            <a:r>
              <a:rPr lang="en-US" dirty="0"/>
              <a:t>National Association of State Mental Health Program Directors Research Institute</a:t>
            </a:r>
          </a:p>
        </p:txBody>
      </p:sp>
      <p:pic>
        <p:nvPicPr>
          <p:cNvPr id="6" name="39D1BB72-4F87-4416-81D0-6D373AF49416">
            <a:extLst>
              <a:ext uri="{FF2B5EF4-FFF2-40B4-BE49-F238E27FC236}">
                <a16:creationId xmlns:a16="http://schemas.microsoft.com/office/drawing/2014/main" id="{DB338FF9-C239-45A4-A2C3-308EC1BC78A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79481" y="-25619"/>
            <a:ext cx="1443037"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6295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6914C89-2B3D-41E4-8C5B-33A8AB1B4AD9}"/>
              </a:ext>
            </a:extLst>
          </p:cNvPr>
          <p:cNvSpPr>
            <a:spLocks noGrp="1"/>
          </p:cNvSpPr>
          <p:nvPr>
            <p:ph type="title"/>
          </p:nvPr>
        </p:nvSpPr>
        <p:spPr/>
        <p:txBody>
          <a:bodyPr/>
          <a:lstStyle/>
          <a:p>
            <a:r>
              <a:rPr lang="en-US" dirty="0"/>
              <a:t>Change TOB 3/3A</a:t>
            </a:r>
          </a:p>
        </p:txBody>
      </p:sp>
      <p:sp>
        <p:nvSpPr>
          <p:cNvPr id="7" name="Text Placeholder 6">
            <a:extLst>
              <a:ext uri="{FF2B5EF4-FFF2-40B4-BE49-F238E27FC236}">
                <a16:creationId xmlns:a16="http://schemas.microsoft.com/office/drawing/2014/main" id="{46B7B4C8-22AB-4C32-BEA4-06C811BFD997}"/>
              </a:ext>
            </a:extLst>
          </p:cNvPr>
          <p:cNvSpPr>
            <a:spLocks noGrp="1"/>
          </p:cNvSpPr>
          <p:nvPr>
            <p:ph type="body" idx="1"/>
          </p:nvPr>
        </p:nvSpPr>
        <p:spPr>
          <a:xfrm>
            <a:off x="457200" y="1486833"/>
            <a:ext cx="3931920" cy="570567"/>
          </a:xfrm>
        </p:spPr>
        <p:txBody>
          <a:bodyPr/>
          <a:lstStyle/>
          <a:p>
            <a:r>
              <a:rPr lang="en-US" b="1" dirty="0"/>
              <a:t>Education</a:t>
            </a:r>
          </a:p>
        </p:txBody>
      </p:sp>
      <p:sp>
        <p:nvSpPr>
          <p:cNvPr id="8" name="Content Placeholder 7">
            <a:extLst>
              <a:ext uri="{FF2B5EF4-FFF2-40B4-BE49-F238E27FC236}">
                <a16:creationId xmlns:a16="http://schemas.microsoft.com/office/drawing/2014/main" id="{ECC0253E-9393-4F99-89A4-081543937F9B}"/>
              </a:ext>
            </a:extLst>
          </p:cNvPr>
          <p:cNvSpPr>
            <a:spLocks noGrp="1"/>
          </p:cNvSpPr>
          <p:nvPr>
            <p:ph sz="half" idx="2"/>
          </p:nvPr>
        </p:nvSpPr>
        <p:spPr>
          <a:xfrm>
            <a:off x="457200" y="2144712"/>
            <a:ext cx="3931920" cy="4244976"/>
          </a:xfrm>
        </p:spPr>
        <p:txBody>
          <a:bodyPr>
            <a:normAutofit fontScale="92500"/>
          </a:bodyPr>
          <a:lstStyle/>
          <a:p>
            <a:r>
              <a:rPr lang="en-US" dirty="0"/>
              <a:t>Identify specific change(s) and make the “Why Now” case</a:t>
            </a:r>
          </a:p>
          <a:p>
            <a:r>
              <a:rPr lang="en-US" dirty="0"/>
              <a:t>Process of changing thoughts/feelings/behavior of staff and systems</a:t>
            </a:r>
          </a:p>
          <a:p>
            <a:r>
              <a:rPr lang="en-US" dirty="0"/>
              <a:t>Persuasion that new way is better</a:t>
            </a:r>
          </a:p>
          <a:p>
            <a:r>
              <a:rPr lang="en-US" dirty="0"/>
              <a:t>Time consuming, costly, and productive stage</a:t>
            </a:r>
          </a:p>
          <a:p>
            <a:r>
              <a:rPr lang="en-US" dirty="0"/>
              <a:t>Implementation of new processes and structures</a:t>
            </a:r>
          </a:p>
          <a:p>
            <a:endParaRPr lang="en-US" dirty="0"/>
          </a:p>
        </p:txBody>
      </p:sp>
      <p:sp>
        <p:nvSpPr>
          <p:cNvPr id="9" name="Text Placeholder 8">
            <a:extLst>
              <a:ext uri="{FF2B5EF4-FFF2-40B4-BE49-F238E27FC236}">
                <a16:creationId xmlns:a16="http://schemas.microsoft.com/office/drawing/2014/main" id="{8EFEA92A-C86B-4D07-9742-9F1E03E2993A}"/>
              </a:ext>
            </a:extLst>
          </p:cNvPr>
          <p:cNvSpPr>
            <a:spLocks noGrp="1"/>
          </p:cNvSpPr>
          <p:nvPr>
            <p:ph type="body" sz="quarter" idx="3"/>
          </p:nvPr>
        </p:nvSpPr>
        <p:spPr>
          <a:xfrm>
            <a:off x="4754880" y="1486833"/>
            <a:ext cx="3931920" cy="570567"/>
          </a:xfrm>
        </p:spPr>
        <p:txBody>
          <a:bodyPr/>
          <a:lstStyle/>
          <a:p>
            <a:r>
              <a:rPr lang="en-US" b="1" dirty="0">
                <a:solidFill>
                  <a:srgbClr val="0070C0"/>
                </a:solidFill>
              </a:rPr>
              <a:t>Action</a:t>
            </a:r>
          </a:p>
        </p:txBody>
      </p:sp>
      <p:sp>
        <p:nvSpPr>
          <p:cNvPr id="10" name="Content Placeholder 9">
            <a:extLst>
              <a:ext uri="{FF2B5EF4-FFF2-40B4-BE49-F238E27FC236}">
                <a16:creationId xmlns:a16="http://schemas.microsoft.com/office/drawing/2014/main" id="{537ACB86-A4C8-4886-98E4-8F79F86D982D}"/>
              </a:ext>
            </a:extLst>
          </p:cNvPr>
          <p:cNvSpPr>
            <a:spLocks noGrp="1"/>
          </p:cNvSpPr>
          <p:nvPr>
            <p:ph sz="quarter" idx="4"/>
          </p:nvPr>
        </p:nvSpPr>
        <p:spPr>
          <a:xfrm>
            <a:off x="4754880" y="2159478"/>
            <a:ext cx="3931920" cy="4217055"/>
          </a:xfrm>
        </p:spPr>
        <p:txBody>
          <a:bodyPr>
            <a:normAutofit fontScale="92500"/>
          </a:bodyPr>
          <a:lstStyle/>
          <a:p>
            <a:r>
              <a:rPr lang="en-US" dirty="0"/>
              <a:t>Use engaging communication and training support to motivate hearts/minds/actions</a:t>
            </a:r>
          </a:p>
          <a:p>
            <a:r>
              <a:rPr lang="en-US" dirty="0"/>
              <a:t>Plot change tasks</a:t>
            </a:r>
          </a:p>
          <a:p>
            <a:r>
              <a:rPr lang="en-US" dirty="0"/>
              <a:t>Engage and empower “champions”</a:t>
            </a:r>
          </a:p>
          <a:p>
            <a:r>
              <a:rPr lang="en-US" dirty="0"/>
              <a:t>Small PDSA cycles, then expand to wider implementation</a:t>
            </a:r>
          </a:p>
          <a:p>
            <a:r>
              <a:rPr lang="en-US" dirty="0"/>
              <a:t>Eliminate access to “old” way</a:t>
            </a:r>
          </a:p>
          <a:p>
            <a:r>
              <a:rPr lang="en-US" dirty="0"/>
              <a:t>Monitor TOB outcome measures for change impact </a:t>
            </a:r>
          </a:p>
          <a:p>
            <a:endParaRPr lang="en-US" dirty="0"/>
          </a:p>
        </p:txBody>
      </p:sp>
      <p:sp>
        <p:nvSpPr>
          <p:cNvPr id="4" name="Footer Placeholder 3">
            <a:extLst>
              <a:ext uri="{FF2B5EF4-FFF2-40B4-BE49-F238E27FC236}">
                <a16:creationId xmlns:a16="http://schemas.microsoft.com/office/drawing/2014/main" id="{76A26C59-5D15-46E3-A642-76E583B6E1C6}"/>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C60A8BF9-4767-418A-9A85-5C37840F4866}"/>
              </a:ext>
            </a:extLst>
          </p:cNvPr>
          <p:cNvSpPr>
            <a:spLocks noGrp="1"/>
          </p:cNvSpPr>
          <p:nvPr>
            <p:ph type="sldNum" sz="quarter" idx="12"/>
          </p:nvPr>
        </p:nvSpPr>
        <p:spPr/>
        <p:txBody>
          <a:bodyPr/>
          <a:lstStyle/>
          <a:p>
            <a:fld id="{D1C67138-9446-4319-B605-CECF87602064}" type="slidenum">
              <a:rPr lang="en-US" smtClean="0"/>
              <a:t>20</a:t>
            </a:fld>
            <a:endParaRPr lang="en-US" dirty="0"/>
          </a:p>
        </p:txBody>
      </p:sp>
      <p:pic>
        <p:nvPicPr>
          <p:cNvPr id="2" name="Picture 1">
            <a:extLst>
              <a:ext uri="{FF2B5EF4-FFF2-40B4-BE49-F238E27FC236}">
                <a16:creationId xmlns:a16="http://schemas.microsoft.com/office/drawing/2014/main" id="{B22F28C3-3389-4503-9D88-6C34F9CB137A}"/>
              </a:ext>
            </a:extLst>
          </p:cNvPr>
          <p:cNvPicPr>
            <a:picLocks noChangeAspect="1"/>
          </p:cNvPicPr>
          <p:nvPr/>
        </p:nvPicPr>
        <p:blipFill>
          <a:blip r:embed="rId3"/>
          <a:stretch>
            <a:fillRect/>
          </a:stretch>
        </p:blipFill>
        <p:spPr>
          <a:xfrm>
            <a:off x="7351295" y="124758"/>
            <a:ext cx="1447800" cy="1362075"/>
          </a:xfrm>
          <a:prstGeom prst="rect">
            <a:avLst/>
          </a:prstGeom>
        </p:spPr>
      </p:pic>
    </p:spTree>
    <p:extLst>
      <p:ext uri="{BB962C8B-B14F-4D97-AF65-F5344CB8AC3E}">
        <p14:creationId xmlns:p14="http://schemas.microsoft.com/office/powerpoint/2010/main" val="3733834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E69C52C-C742-463B-A696-F0ABC483FAC0}"/>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8" name="Slide Number Placeholder 7">
            <a:extLst>
              <a:ext uri="{FF2B5EF4-FFF2-40B4-BE49-F238E27FC236}">
                <a16:creationId xmlns:a16="http://schemas.microsoft.com/office/drawing/2014/main" id="{B9DFFEB0-1224-4790-B90F-B03043EB3305}"/>
              </a:ext>
            </a:extLst>
          </p:cNvPr>
          <p:cNvSpPr>
            <a:spLocks noGrp="1"/>
          </p:cNvSpPr>
          <p:nvPr>
            <p:ph type="sldNum" sz="quarter" idx="12"/>
          </p:nvPr>
        </p:nvSpPr>
        <p:spPr/>
        <p:txBody>
          <a:bodyPr/>
          <a:lstStyle/>
          <a:p>
            <a:fld id="{D1C67138-9446-4319-B605-CECF87602064}" type="slidenum">
              <a:rPr lang="en-US" smtClean="0"/>
              <a:t>21</a:t>
            </a:fld>
            <a:endParaRPr lang="en-US" dirty="0"/>
          </a:p>
        </p:txBody>
      </p:sp>
      <p:sp>
        <p:nvSpPr>
          <p:cNvPr id="2" name="Title 1">
            <a:extLst>
              <a:ext uri="{FF2B5EF4-FFF2-40B4-BE49-F238E27FC236}">
                <a16:creationId xmlns:a16="http://schemas.microsoft.com/office/drawing/2014/main" id="{77AF16E7-559D-4C69-90E9-B60A0717CB89}"/>
              </a:ext>
            </a:extLst>
          </p:cNvPr>
          <p:cNvSpPr>
            <a:spLocks noGrp="1"/>
          </p:cNvSpPr>
          <p:nvPr>
            <p:ph type="title" idx="4294967295"/>
          </p:nvPr>
        </p:nvSpPr>
        <p:spPr>
          <a:xfrm>
            <a:off x="2667000" y="381000"/>
            <a:ext cx="6477000" cy="990600"/>
          </a:xfrm>
        </p:spPr>
        <p:txBody>
          <a:bodyPr/>
          <a:lstStyle/>
          <a:p>
            <a:r>
              <a:rPr lang="en-US" dirty="0"/>
              <a:t>The Illinois Experience</a:t>
            </a:r>
          </a:p>
        </p:txBody>
      </p:sp>
      <p:graphicFrame>
        <p:nvGraphicFramePr>
          <p:cNvPr id="28" name="Diagram 27">
            <a:extLst>
              <a:ext uri="{FF2B5EF4-FFF2-40B4-BE49-F238E27FC236}">
                <a16:creationId xmlns:a16="http://schemas.microsoft.com/office/drawing/2014/main" id="{196AA127-56C5-4F88-B642-E0F06A6E2B55}"/>
              </a:ext>
            </a:extLst>
          </p:cNvPr>
          <p:cNvGraphicFramePr/>
          <p:nvPr>
            <p:extLst>
              <p:ext uri="{D42A27DB-BD31-4B8C-83A1-F6EECF244321}">
                <p14:modId xmlns:p14="http://schemas.microsoft.com/office/powerpoint/2010/main" val="4079909393"/>
              </p:ext>
            </p:extLst>
          </p:nvPr>
        </p:nvGraphicFramePr>
        <p:xfrm>
          <a:off x="1219200" y="1397000"/>
          <a:ext cx="6400800" cy="485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6143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F5CF85C-AAFF-4BCA-8C1E-F59A737AFC98}"/>
              </a:ext>
            </a:extLst>
          </p:cNvPr>
          <p:cNvSpPr>
            <a:spLocks noGrp="1"/>
          </p:cNvSpPr>
          <p:nvPr>
            <p:ph type="title"/>
          </p:nvPr>
        </p:nvSpPr>
        <p:spPr>
          <a:xfrm>
            <a:off x="1371600" y="1676400"/>
            <a:ext cx="6477000" cy="2057400"/>
          </a:xfrm>
        </p:spPr>
        <p:txBody>
          <a:bodyPr/>
          <a:lstStyle/>
          <a:p>
            <a:r>
              <a:rPr lang="en-US" dirty="0"/>
              <a:t>The Oklahoma Experience</a:t>
            </a:r>
          </a:p>
        </p:txBody>
      </p:sp>
      <p:sp>
        <p:nvSpPr>
          <p:cNvPr id="7" name="Footer Placeholder 6">
            <a:extLst>
              <a:ext uri="{FF2B5EF4-FFF2-40B4-BE49-F238E27FC236}">
                <a16:creationId xmlns:a16="http://schemas.microsoft.com/office/drawing/2014/main" id="{97A3A588-A22C-46FB-8746-6712F8D3BF44}"/>
              </a:ext>
            </a:extLst>
          </p:cNvPr>
          <p:cNvSpPr>
            <a:spLocks noGrp="1"/>
          </p:cNvSpPr>
          <p:nvPr>
            <p:ph type="ftr" sz="quarter" idx="11"/>
          </p:nvPr>
        </p:nvSpPr>
        <p:spPr>
          <a:xfrm>
            <a:off x="457200" y="6477000"/>
            <a:ext cx="7620000" cy="329184"/>
          </a:xfrm>
        </p:spPr>
        <p:txBody>
          <a:bodyPr anchor="ctr">
            <a:normAutofit/>
          </a:bodyPr>
          <a:lstStyle/>
          <a:p>
            <a:pPr algn="l">
              <a:spcAft>
                <a:spcPts val="600"/>
              </a:spcAft>
            </a:pPr>
            <a:r>
              <a:rPr lang="en-US" dirty="0"/>
              <a:t>National Association of State Mental Health Program Directors Research Institute</a:t>
            </a:r>
          </a:p>
        </p:txBody>
      </p:sp>
      <p:sp>
        <p:nvSpPr>
          <p:cNvPr id="8" name="Slide Number Placeholder 7">
            <a:extLst>
              <a:ext uri="{FF2B5EF4-FFF2-40B4-BE49-F238E27FC236}">
                <a16:creationId xmlns:a16="http://schemas.microsoft.com/office/drawing/2014/main" id="{3F0D6723-E3AE-44BA-B484-0C087D01BC08}"/>
              </a:ext>
            </a:extLst>
          </p:cNvPr>
          <p:cNvSpPr>
            <a:spLocks noGrp="1"/>
          </p:cNvSpPr>
          <p:nvPr>
            <p:ph type="sldNum" sz="quarter" idx="12"/>
          </p:nvPr>
        </p:nvSpPr>
        <p:spPr>
          <a:xfrm>
            <a:off x="8153400" y="6491766"/>
            <a:ext cx="609600" cy="213834"/>
          </a:xfrm>
        </p:spPr>
        <p:txBody>
          <a:bodyPr anchor="ctr">
            <a:normAutofit/>
          </a:bodyPr>
          <a:lstStyle/>
          <a:p>
            <a:pPr>
              <a:lnSpc>
                <a:spcPct val="90000"/>
              </a:lnSpc>
              <a:spcAft>
                <a:spcPts val="600"/>
              </a:spcAft>
            </a:pPr>
            <a:fld id="{D1C67138-9446-4319-B605-CECF87602064}" type="slidenum">
              <a:rPr lang="en-US" sz="800" smtClean="0"/>
              <a:pPr>
                <a:lnSpc>
                  <a:spcPct val="90000"/>
                </a:lnSpc>
                <a:spcAft>
                  <a:spcPts val="600"/>
                </a:spcAft>
              </a:pPr>
              <a:t>22</a:t>
            </a:fld>
            <a:endParaRPr lang="en-US" sz="800" dirty="0"/>
          </a:p>
        </p:txBody>
      </p:sp>
      <p:pic>
        <p:nvPicPr>
          <p:cNvPr id="10" name="Picture 9">
            <a:extLst>
              <a:ext uri="{FF2B5EF4-FFF2-40B4-BE49-F238E27FC236}">
                <a16:creationId xmlns:a16="http://schemas.microsoft.com/office/drawing/2014/main" id="{7F32A950-3A8D-4551-AC47-B3336639504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600200" y="3359727"/>
            <a:ext cx="1657667" cy="2057400"/>
          </a:xfrm>
          <a:prstGeom prst="rect">
            <a:avLst/>
          </a:prstGeom>
        </p:spPr>
      </p:pic>
      <p:sp>
        <p:nvSpPr>
          <p:cNvPr id="9" name="TextBox 8">
            <a:extLst>
              <a:ext uri="{FF2B5EF4-FFF2-40B4-BE49-F238E27FC236}">
                <a16:creationId xmlns:a16="http://schemas.microsoft.com/office/drawing/2014/main" id="{A51D4CF5-CE8D-4086-BE3D-B32C8E402498}"/>
              </a:ext>
            </a:extLst>
          </p:cNvPr>
          <p:cNvSpPr txBox="1"/>
          <p:nvPr/>
        </p:nvSpPr>
        <p:spPr>
          <a:xfrm>
            <a:off x="3486466" y="3932872"/>
            <a:ext cx="4971733" cy="1477328"/>
          </a:xfrm>
          <a:prstGeom prst="rect">
            <a:avLst/>
          </a:prstGeom>
          <a:noFill/>
        </p:spPr>
        <p:txBody>
          <a:bodyPr wrap="square" rtlCol="0">
            <a:spAutoFit/>
          </a:bodyPr>
          <a:lstStyle/>
          <a:p>
            <a:r>
              <a:rPr lang="en-US" b="1" dirty="0"/>
              <a:t>Heath Hayes, MA</a:t>
            </a:r>
            <a:r>
              <a:rPr lang="en-US" dirty="0"/>
              <a:t> | OK Dept of Mental Health &amp; Substance Abuse Services </a:t>
            </a:r>
          </a:p>
          <a:p>
            <a:r>
              <a:rPr lang="en-US" dirty="0"/>
              <a:t>Senior Director of Communications and Strategic Engagement | Cell: </a:t>
            </a:r>
            <a:r>
              <a:rPr lang="es-MX" dirty="0"/>
              <a:t>405.315.2079</a:t>
            </a:r>
          </a:p>
          <a:p>
            <a:r>
              <a:rPr lang="en-US" dirty="0">
                <a:hlinkClick r:id="rId4"/>
              </a:rPr>
              <a:t>Heath.Hayes@odmhsas.org</a:t>
            </a:r>
            <a:r>
              <a:rPr lang="en-US" dirty="0"/>
              <a:t> </a:t>
            </a:r>
          </a:p>
        </p:txBody>
      </p:sp>
      <p:pic>
        <p:nvPicPr>
          <p:cNvPr id="11" name="39D1BB72-4F87-4416-81D0-6D373AF49416">
            <a:extLst>
              <a:ext uri="{FF2B5EF4-FFF2-40B4-BE49-F238E27FC236}">
                <a16:creationId xmlns:a16="http://schemas.microsoft.com/office/drawing/2014/main" id="{8CB89CAE-5247-4BE3-8B51-6C4148B5A7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7467" y="396251"/>
            <a:ext cx="1019465" cy="1019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2952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descr="Image result for brain heal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516" y="1757575"/>
            <a:ext cx="6838950" cy="3577870"/>
          </a:xfrm>
          <a:prstGeom prst="ellipse">
            <a:avLst/>
          </a:prstGeom>
          <a:ln>
            <a:noFill/>
          </a:ln>
          <a:effectLst>
            <a:softEdge rad="635000"/>
          </a:effectLst>
          <a:extLst>
            <a:ext uri="{909E8E84-426E-40DD-AFC4-6F175D3DCCD1}">
              <a14:hiddenFill xmlns:a14="http://schemas.microsoft.com/office/drawing/2010/main">
                <a:solidFill>
                  <a:srgbClr val="FFFFFF"/>
                </a:solidFill>
              </a14:hiddenFill>
            </a:ext>
          </a:extLst>
        </p:spPr>
      </p:pic>
      <p:sp>
        <p:nvSpPr>
          <p:cNvPr id="9" name="Rectangle 8"/>
          <p:cNvSpPr/>
          <p:nvPr/>
        </p:nvSpPr>
        <p:spPr>
          <a:xfrm>
            <a:off x="-15239" y="3630084"/>
            <a:ext cx="8397241" cy="926602"/>
          </a:xfrm>
          <a:prstGeom prst="rect">
            <a:avLst/>
          </a:prstGeom>
          <a:solidFill>
            <a:srgbClr val="002060">
              <a:alpha val="5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0065A4">
                  <a:alpha val="75000"/>
                </a:srgbClr>
              </a:solidFill>
            </a:endParaRPr>
          </a:p>
        </p:txBody>
      </p:sp>
      <p:sp>
        <p:nvSpPr>
          <p:cNvPr id="12" name="TextBox 11"/>
          <p:cNvSpPr txBox="1"/>
          <p:nvPr/>
        </p:nvSpPr>
        <p:spPr>
          <a:xfrm>
            <a:off x="745066" y="3647116"/>
            <a:ext cx="7010400" cy="692497"/>
          </a:xfrm>
          <a:prstGeom prst="rect">
            <a:avLst/>
          </a:prstGeom>
          <a:noFill/>
        </p:spPr>
        <p:txBody>
          <a:bodyPr wrap="square" rtlCol="0">
            <a:spAutoFit/>
          </a:bodyPr>
          <a:lstStyle/>
          <a:p>
            <a:r>
              <a:rPr lang="en-US" sz="2400" b="1" u="sng" spc="225" dirty="0">
                <a:solidFill>
                  <a:schemeClr val="bg1"/>
                </a:solidFill>
                <a:effectLst>
                  <a:outerShdw blurRad="38100" dist="38100" dir="2700000" algn="tl">
                    <a:srgbClr val="000000">
                      <a:alpha val="43137"/>
                    </a:srgbClr>
                  </a:outerShdw>
                </a:effectLst>
                <a:ea typeface="Gulim" panose="020B0600000101010101" pitchFamily="34" charset="-127"/>
                <a:cs typeface="IrisUPC" panose="020B0604020202020204" pitchFamily="34" charset="-34"/>
              </a:rPr>
              <a:t>A Culture of Wellness: </a:t>
            </a:r>
          </a:p>
          <a:p>
            <a:pPr lvl="0"/>
            <a:r>
              <a:rPr lang="en-US" sz="1500" dirty="0">
                <a:solidFill>
                  <a:prstClr val="white"/>
                </a:solidFill>
                <a:latin typeface="Arial" panose="020B0604020202020204" pitchFamily="34" charset="0"/>
                <a:cs typeface="Arial" panose="020B0604020202020204" pitchFamily="34" charset="0"/>
              </a:rPr>
              <a:t>Lived Experience with Tobacco Cessation within Mental Health Systems </a:t>
            </a:r>
            <a:endParaRPr lang="en-US" sz="1500" b="1" dirty="0">
              <a:solidFill>
                <a:prstClr val="white"/>
              </a:solidFill>
              <a:latin typeface="Arial" panose="020B0604020202020204" pitchFamily="34" charset="0"/>
              <a:ea typeface="Gulim" panose="020B0600000101010101" pitchFamily="34" charset="-127"/>
              <a:cs typeface="Arial" panose="020B0604020202020204" pitchFamily="34" charset="0"/>
            </a:endParaRPr>
          </a:p>
        </p:txBody>
      </p:sp>
      <p:sp>
        <p:nvSpPr>
          <p:cNvPr id="2" name="Rectangle 1"/>
          <p:cNvSpPr/>
          <p:nvPr/>
        </p:nvSpPr>
        <p:spPr>
          <a:xfrm>
            <a:off x="1897380" y="4902574"/>
            <a:ext cx="5394288" cy="923330"/>
          </a:xfrm>
          <a:prstGeom prst="rect">
            <a:avLst/>
          </a:prstGeom>
        </p:spPr>
        <p:txBody>
          <a:bodyPr wrap="square">
            <a:spAutoFit/>
          </a:bodyPr>
          <a:lstStyle/>
          <a:p>
            <a:r>
              <a:rPr lang="en-US" sz="1350" b="1" dirty="0">
                <a:solidFill>
                  <a:srgbClr val="1F497D"/>
                </a:solidFill>
              </a:rPr>
              <a:t>Heath Hayes, M.A., M.H.R., C.P.R.S.S.</a:t>
            </a:r>
            <a:br>
              <a:rPr lang="en-US" sz="1350" b="1" dirty="0">
                <a:solidFill>
                  <a:srgbClr val="1F497D"/>
                </a:solidFill>
              </a:rPr>
            </a:br>
            <a:r>
              <a:rPr lang="en-US" sz="1350" b="1" dirty="0">
                <a:solidFill>
                  <a:srgbClr val="1F497D"/>
                </a:solidFill>
              </a:rPr>
              <a:t>Oklahoma Department of Mental Health and Substance Abuse Services  Senior Director - Strategic Communications &amp; Engagement </a:t>
            </a:r>
          </a:p>
        </p:txBody>
      </p:sp>
      <p:sp>
        <p:nvSpPr>
          <p:cNvPr id="3" name="Rectangle 2"/>
          <p:cNvSpPr/>
          <p:nvPr/>
        </p:nvSpPr>
        <p:spPr>
          <a:xfrm>
            <a:off x="8221917" y="1103140"/>
            <a:ext cx="829876" cy="437990"/>
          </a:xfrm>
          <a:prstGeom prst="rect">
            <a:avLst/>
          </a:prstGeom>
          <a:solidFill>
            <a:schemeClr val="bg1"/>
          </a:solidFill>
          <a:ln>
            <a:noFill/>
          </a:ln>
          <a:effectLst>
            <a:outerShdw sx="1000" sy="1000" rotWithShape="0">
              <a:srgbClr val="00000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580" y="4833264"/>
            <a:ext cx="1641872" cy="558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853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443394" y="1752146"/>
            <a:ext cx="8174315" cy="737033"/>
          </a:xfrm>
        </p:spPr>
        <p:txBody>
          <a:bodyPr>
            <a:noAutofit/>
          </a:bodyPr>
          <a:lstStyle/>
          <a:p>
            <a:r>
              <a:rPr lang="en-US" sz="2400" b="1" dirty="0">
                <a:solidFill>
                  <a:srgbClr val="1F497D"/>
                </a:solidFill>
                <a:latin typeface="+mn-lt"/>
              </a:rPr>
              <a:t>ODMHSAS: What We Do</a:t>
            </a:r>
            <a:endParaRPr lang="en-US" sz="2400" b="1" dirty="0">
              <a:latin typeface="+mn-lt"/>
            </a:endParaRPr>
          </a:p>
        </p:txBody>
      </p:sp>
      <p:sp>
        <p:nvSpPr>
          <p:cNvPr id="2" name="TextBox 1"/>
          <p:cNvSpPr txBox="1"/>
          <p:nvPr/>
        </p:nvSpPr>
        <p:spPr>
          <a:xfrm>
            <a:off x="361950" y="2386875"/>
            <a:ext cx="8153400" cy="2813591"/>
          </a:xfrm>
          <a:prstGeom prst="rect">
            <a:avLst/>
          </a:prstGeom>
          <a:noFill/>
        </p:spPr>
        <p:txBody>
          <a:bodyPr wrap="square" rtlCol="0">
            <a:spAutoFit/>
          </a:bodyPr>
          <a:lstStyle/>
          <a:p>
            <a:pPr marL="214313" indent="-214313">
              <a:spcAft>
                <a:spcPts val="750"/>
              </a:spcAft>
              <a:buClr>
                <a:srgbClr val="1F497D"/>
              </a:buClr>
              <a:buFont typeface="Arial" panose="020B0604020202020204" pitchFamily="34" charset="0"/>
              <a:buChar char="•"/>
            </a:pPr>
            <a:r>
              <a:rPr lang="en-US" sz="1350" dirty="0">
                <a:latin typeface="Arial" panose="020B0604020202020204" pitchFamily="34" charset="0"/>
                <a:cs typeface="Arial" panose="020B0604020202020204" pitchFamily="34" charset="0"/>
              </a:rPr>
              <a:t>ODMHSAS funds and operates a statewide network of behavioral health treatment services that includes:</a:t>
            </a:r>
          </a:p>
          <a:p>
            <a:pPr marL="557213" lvl="1" indent="-214313">
              <a:buClr>
                <a:srgbClr val="1F497D"/>
              </a:buClr>
              <a:buFont typeface="Courier New" panose="02070309020205020404" pitchFamily="49" charset="0"/>
              <a:buChar char="o"/>
            </a:pPr>
            <a:r>
              <a:rPr lang="en-US" sz="1350" b="1" dirty="0">
                <a:latin typeface="Arial" panose="020B0604020202020204" pitchFamily="34" charset="0"/>
                <a:cs typeface="Arial" panose="020B0604020202020204" pitchFamily="34" charset="0"/>
              </a:rPr>
              <a:t>Contracted community behavioral health providers </a:t>
            </a:r>
            <a:r>
              <a:rPr lang="en-US" sz="1350" dirty="0">
                <a:latin typeface="Arial" panose="020B0604020202020204" pitchFamily="34" charset="0"/>
                <a:cs typeface="Arial" panose="020B0604020202020204" pitchFamily="34" charset="0"/>
              </a:rPr>
              <a:t>that act as </a:t>
            </a:r>
            <a:r>
              <a:rPr lang="en-US" sz="1350" b="1" dirty="0">
                <a:latin typeface="Arial" panose="020B0604020202020204" pitchFamily="34" charset="0"/>
                <a:cs typeface="Arial" panose="020B0604020202020204" pitchFamily="34" charset="0"/>
              </a:rPr>
              <a:t>the statewide safety net for services, </a:t>
            </a:r>
            <a:r>
              <a:rPr lang="en-US" sz="1350" dirty="0">
                <a:latin typeface="Arial" panose="020B0604020202020204" pitchFamily="34" charset="0"/>
                <a:cs typeface="Arial" panose="020B0604020202020204" pitchFamily="34" charset="0"/>
              </a:rPr>
              <a:t>in addition to state-operated services.</a:t>
            </a:r>
          </a:p>
          <a:p>
            <a:pPr marL="557213" lvl="1" indent="-214313">
              <a:spcAft>
                <a:spcPts val="750"/>
              </a:spcAft>
              <a:buClr>
                <a:srgbClr val="1F497D"/>
              </a:buClr>
              <a:buFont typeface="Courier New" panose="02070309020205020404" pitchFamily="49" charset="0"/>
              <a:buChar char="o"/>
            </a:pPr>
            <a:r>
              <a:rPr lang="en-US" sz="1350" dirty="0">
                <a:latin typeface="Arial" panose="020B0604020202020204" pitchFamily="34" charset="0"/>
                <a:cs typeface="Arial" panose="020B0604020202020204" pitchFamily="34" charset="0"/>
              </a:rPr>
              <a:t>Operating/managing </a:t>
            </a:r>
            <a:r>
              <a:rPr lang="en-US" sz="1350" b="1" dirty="0">
                <a:latin typeface="Arial" panose="020B0604020202020204" pitchFamily="34" charset="0"/>
                <a:cs typeface="Arial" panose="020B0604020202020204" pitchFamily="34" charset="0"/>
              </a:rPr>
              <a:t>Oklahoma’s Behavioral Health Medicaid System </a:t>
            </a:r>
            <a:r>
              <a:rPr lang="en-US" sz="1350" dirty="0">
                <a:latin typeface="Arial" panose="020B0604020202020204" pitchFamily="34" charset="0"/>
                <a:cs typeface="Arial" panose="020B0604020202020204" pitchFamily="34" charset="0"/>
              </a:rPr>
              <a:t>(Medicaid contract providers; agencies and independents).</a:t>
            </a:r>
          </a:p>
          <a:p>
            <a:pPr marL="214313" indent="-214313">
              <a:buClr>
                <a:srgbClr val="1F497D"/>
              </a:buClr>
              <a:buFont typeface="Arial" panose="020B0604020202020204" pitchFamily="34" charset="0"/>
              <a:buChar char="•"/>
            </a:pPr>
            <a:r>
              <a:rPr lang="en-US" sz="1350" b="1" dirty="0">
                <a:latin typeface="Arial" panose="020B0604020202020204" pitchFamily="34" charset="0"/>
                <a:cs typeface="Arial" panose="020B0604020202020204" pitchFamily="34" charset="0"/>
              </a:rPr>
              <a:t>The department provides </a:t>
            </a:r>
            <a:r>
              <a:rPr lang="en-US" sz="1350" dirty="0">
                <a:latin typeface="Arial" panose="020B0604020202020204" pitchFamily="34" charset="0"/>
                <a:cs typeface="Arial" panose="020B0604020202020204" pitchFamily="34" charset="0"/>
              </a:rPr>
              <a:t>outpatient services, urgent and crisis care, hospital care, an array of substance abuse treatment options, court related services and jail diversion, prison-embedded services, services that impact children and families in the DHS system, services that support the education system, forensic services, prevention services, certification and training, specialized housing needs, transitional care … </a:t>
            </a:r>
            <a:r>
              <a:rPr lang="en-US" sz="1350" b="1" dirty="0">
                <a:latin typeface="Arial" panose="020B0604020202020204" pitchFamily="34" charset="0"/>
                <a:cs typeface="Arial" panose="020B0604020202020204" pitchFamily="34" charset="0"/>
              </a:rPr>
              <a:t>EVERYTHING ESSENTIAL TO RECOVERY.</a:t>
            </a:r>
          </a:p>
          <a:p>
            <a:pPr>
              <a:buClr>
                <a:srgbClr val="1F497D"/>
              </a:buClr>
            </a:pPr>
            <a:endParaRPr lang="en-US" sz="1500" dirty="0"/>
          </a:p>
        </p:txBody>
      </p:sp>
      <p:pic>
        <p:nvPicPr>
          <p:cNvPr id="6"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00800" y="533400"/>
            <a:ext cx="2302803" cy="785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0288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3048" y="1719300"/>
            <a:ext cx="7675187" cy="461665"/>
          </a:xfrm>
          <a:prstGeom prst="rect">
            <a:avLst/>
          </a:prstGeom>
        </p:spPr>
        <p:txBody>
          <a:bodyPr wrap="square">
            <a:spAutoFit/>
          </a:bodyPr>
          <a:lstStyle/>
          <a:p>
            <a:pPr lvl="0"/>
            <a:r>
              <a:rPr lang="en-US" sz="2400" b="1" cap="all" spc="-45" dirty="0">
                <a:solidFill>
                  <a:srgbClr val="1F497D"/>
                </a:solidFill>
                <a:latin typeface="Arial Black"/>
              </a:rPr>
              <a:t>8 Dimensions of Wellness Framework</a:t>
            </a:r>
            <a:endParaRPr lang="en-US" sz="2400" cap="all" spc="-45" dirty="0">
              <a:solidFill>
                <a:srgbClr val="D1282E"/>
              </a:solidFill>
              <a:latin typeface="Arial Black"/>
            </a:endParaRPr>
          </a:p>
        </p:txBody>
      </p:sp>
      <p:pic>
        <p:nvPicPr>
          <p:cNvPr id="2051"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77000" y="540691"/>
            <a:ext cx="2302803" cy="785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760EFC97-C9FF-411D-AEBB-6273E338E9E8}"/>
              </a:ext>
            </a:extLst>
          </p:cNvPr>
          <p:cNvPicPr>
            <a:picLocks noChangeAspect="1"/>
          </p:cNvPicPr>
          <p:nvPr/>
        </p:nvPicPr>
        <p:blipFill>
          <a:blip r:embed="rId5"/>
          <a:stretch>
            <a:fillRect/>
          </a:stretch>
        </p:blipFill>
        <p:spPr>
          <a:xfrm>
            <a:off x="1773331" y="2311369"/>
            <a:ext cx="5597339" cy="3613070"/>
          </a:xfrm>
          <a:prstGeom prst="rect">
            <a:avLst/>
          </a:prstGeom>
        </p:spPr>
      </p:pic>
    </p:spTree>
    <p:extLst>
      <p:ext uri="{BB962C8B-B14F-4D97-AF65-F5344CB8AC3E}">
        <p14:creationId xmlns:p14="http://schemas.microsoft.com/office/powerpoint/2010/main" val="36680967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525" y="2479311"/>
            <a:ext cx="7959206" cy="3263504"/>
          </a:xfrm>
        </p:spPr>
        <p:txBody>
          <a:bodyPr>
            <a:normAutofit fontScale="85000" lnSpcReduction="20000"/>
          </a:bodyPr>
          <a:lstStyle/>
          <a:p>
            <a:pPr marL="0" indent="0">
              <a:buNone/>
            </a:pPr>
            <a:r>
              <a:rPr lang="en-US" b="1" dirty="0">
                <a:latin typeface="Arial" panose="020B0604020202020204" pitchFamily="34" charset="0"/>
                <a:cs typeface="Arial" panose="020B0604020202020204" pitchFamily="34" charset="0"/>
              </a:rPr>
              <a:t>Culture of Wellness Assessment</a:t>
            </a:r>
          </a:p>
          <a:p>
            <a:pPr marL="0" indent="0">
              <a:buNone/>
            </a:pPr>
            <a:r>
              <a:rPr lang="en-US" dirty="0">
                <a:latin typeface="Arial" panose="020B0604020202020204" pitchFamily="34" charset="0"/>
                <a:cs typeface="Arial" panose="020B0604020202020204" pitchFamily="34" charset="0"/>
              </a:rPr>
              <a:t>-Self-Management Language and Messaging </a:t>
            </a:r>
          </a:p>
          <a:p>
            <a:pPr marL="0" indent="0">
              <a:buNone/>
            </a:pPr>
            <a:r>
              <a:rPr lang="en-US" dirty="0">
                <a:latin typeface="Arial" panose="020B0604020202020204" pitchFamily="34" charset="0"/>
                <a:cs typeface="Arial" panose="020B0604020202020204" pitchFamily="34" charset="0"/>
              </a:rPr>
              <a:t>-Organizational Wellness Committee </a:t>
            </a:r>
          </a:p>
          <a:p>
            <a:pPr marL="0" indent="0">
              <a:buNone/>
            </a:pPr>
            <a:r>
              <a:rPr lang="en-US" dirty="0">
                <a:latin typeface="Arial" panose="020B0604020202020204" pitchFamily="34" charset="0"/>
                <a:cs typeface="Arial" panose="020B0604020202020204" pitchFamily="34" charset="0"/>
              </a:rPr>
              <a:t>-Person-Centered Wellness Programing </a:t>
            </a:r>
          </a:p>
          <a:p>
            <a:pPr marL="0" indent="0">
              <a:buNone/>
            </a:pPr>
            <a:r>
              <a:rPr lang="en-US" b="1" dirty="0">
                <a:latin typeface="Arial" panose="020B0604020202020204" pitchFamily="34" charset="0"/>
                <a:cs typeface="Arial" panose="020B0604020202020204" pitchFamily="34" charset="0"/>
              </a:rPr>
              <a:t>Workforce Development </a:t>
            </a:r>
          </a:p>
          <a:p>
            <a:pPr marL="0" indent="0">
              <a:buNone/>
            </a:pPr>
            <a:r>
              <a:rPr lang="en-US" dirty="0">
                <a:latin typeface="Arial" panose="020B0604020202020204" pitchFamily="34" charset="0"/>
                <a:cs typeface="Arial" panose="020B0604020202020204" pitchFamily="34" charset="0"/>
              </a:rPr>
              <a:t>-Peer Recovery Support Specialist Continuing Education </a:t>
            </a:r>
          </a:p>
          <a:p>
            <a:pPr marL="0" indent="0">
              <a:buNone/>
            </a:pPr>
            <a:r>
              <a:rPr lang="en-US" dirty="0">
                <a:latin typeface="Arial" panose="020B0604020202020204" pitchFamily="34" charset="0"/>
                <a:cs typeface="Arial" panose="020B0604020202020204" pitchFamily="34" charset="0"/>
              </a:rPr>
              <a:t>-Wellness Coach Credential </a:t>
            </a:r>
          </a:p>
          <a:p>
            <a:pPr marL="0" indent="0">
              <a:buNone/>
            </a:pPr>
            <a:r>
              <a:rPr lang="en-US" b="1" dirty="0">
                <a:latin typeface="Arial" panose="020B0604020202020204" pitchFamily="34" charset="0"/>
                <a:cs typeface="Arial" panose="020B0604020202020204" pitchFamily="34" charset="0"/>
              </a:rPr>
              <a:t>Wellness Champion Network</a:t>
            </a:r>
          </a:p>
          <a:p>
            <a:pPr marL="0" indent="0">
              <a:buNone/>
            </a:pPr>
            <a:r>
              <a:rPr lang="en-US" dirty="0">
                <a:latin typeface="Arial" panose="020B0604020202020204" pitchFamily="34" charset="0"/>
                <a:cs typeface="Arial" panose="020B0604020202020204" pitchFamily="34" charset="0"/>
              </a:rPr>
              <a:t>-Community Connections and Resources </a:t>
            </a:r>
          </a:p>
          <a:p>
            <a:pPr marL="0" indent="0">
              <a:buNone/>
            </a:pPr>
            <a:r>
              <a:rPr lang="en-US" dirty="0">
                <a:latin typeface="Arial" panose="020B0604020202020204" pitchFamily="34" charset="0"/>
                <a:cs typeface="Arial" panose="020B0604020202020204" pitchFamily="34" charset="0"/>
              </a:rPr>
              <a:t>-Organizational Policies &amp; Enforcement </a:t>
            </a:r>
          </a:p>
          <a:p>
            <a:pPr>
              <a:spcAft>
                <a:spcPts val="450"/>
              </a:spcAft>
              <a:buClr>
                <a:srgbClr val="1F497D"/>
              </a:buClr>
            </a:pPr>
            <a:endParaRPr lang="en-US" dirty="0">
              <a:latin typeface="Century Gothic" panose="020B0502020202020204" pitchFamily="34" charset="0"/>
            </a:endParaRPr>
          </a:p>
        </p:txBody>
      </p:sp>
      <p:pic>
        <p:nvPicPr>
          <p:cNvPr id="4"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77000" y="457200"/>
            <a:ext cx="2302803" cy="785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36526" y="1836232"/>
            <a:ext cx="8318311" cy="461665"/>
          </a:xfrm>
          <a:prstGeom prst="rect">
            <a:avLst/>
          </a:prstGeom>
        </p:spPr>
        <p:txBody>
          <a:bodyPr wrap="square">
            <a:spAutoFit/>
          </a:bodyPr>
          <a:lstStyle/>
          <a:p>
            <a:r>
              <a:rPr lang="en-US" sz="2400" b="1" dirty="0">
                <a:solidFill>
                  <a:srgbClr val="1F497D"/>
                </a:solidFill>
                <a:ea typeface="+mj-ea"/>
                <a:cs typeface="+mj-cs"/>
              </a:rPr>
              <a:t>Priming the Organizational Culture</a:t>
            </a:r>
            <a:endParaRPr lang="en-US" sz="1350" dirty="0"/>
          </a:p>
        </p:txBody>
      </p:sp>
    </p:spTree>
    <p:extLst>
      <p:ext uri="{BB962C8B-B14F-4D97-AF65-F5344CB8AC3E}">
        <p14:creationId xmlns:p14="http://schemas.microsoft.com/office/powerpoint/2010/main" val="1206362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55552" y="457200"/>
            <a:ext cx="2302803" cy="785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65592" y="1718447"/>
            <a:ext cx="3904752" cy="830997"/>
          </a:xfrm>
          <a:prstGeom prst="rect">
            <a:avLst/>
          </a:prstGeom>
        </p:spPr>
        <p:txBody>
          <a:bodyPr wrap="square">
            <a:spAutoFit/>
          </a:bodyPr>
          <a:lstStyle/>
          <a:p>
            <a:r>
              <a:rPr lang="en-US" sz="2400" b="1" dirty="0">
                <a:solidFill>
                  <a:srgbClr val="1F497D"/>
                </a:solidFill>
                <a:ea typeface="+mj-ea"/>
              </a:rPr>
              <a:t>Systems Change Timeline</a:t>
            </a:r>
            <a:endParaRPr lang="en-US" sz="1350" dirty="0"/>
          </a:p>
        </p:txBody>
      </p:sp>
      <p:sp>
        <p:nvSpPr>
          <p:cNvPr id="4" name="Rectangle 3"/>
          <p:cNvSpPr/>
          <p:nvPr/>
        </p:nvSpPr>
        <p:spPr>
          <a:xfrm>
            <a:off x="345539" y="2819400"/>
            <a:ext cx="8412816" cy="3877985"/>
          </a:xfrm>
          <a:prstGeom prst="rect">
            <a:avLst/>
          </a:prstGeom>
        </p:spPr>
        <p:txBody>
          <a:bodyPr wrap="square">
            <a:spAutoFit/>
          </a:bodyPr>
          <a:lstStyle/>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Tobacco-Free Workplace Policy Requirement (FY12)</a:t>
            </a:r>
          </a:p>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Peer Recovery Support Specialist  Continuing Education Units</a:t>
            </a:r>
          </a:p>
          <a:p>
            <a:pPr marL="600075" lvl="1" indent="-257175">
              <a:spcAft>
                <a:spcPts val="900"/>
              </a:spcAft>
              <a:buFont typeface="Arial" panose="020B0604020202020204" pitchFamily="34" charset="0"/>
              <a:buChar char="•"/>
            </a:pPr>
            <a:r>
              <a:rPr lang="en-US" dirty="0">
                <a:solidFill>
                  <a:prstClr val="black"/>
                </a:solidFill>
                <a:latin typeface="Arial" panose="020B0604020202020204" pitchFamily="34" charset="0"/>
                <a:ea typeface="Times New Roman"/>
                <a:cs typeface="Arial" panose="020B0604020202020204" pitchFamily="34" charset="0"/>
              </a:rPr>
              <a:t>Well Body, Tobacco-Free Support Group, Special Populations in Tobacco</a:t>
            </a:r>
          </a:p>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Wellness Coaching Role Introduced (FY13)</a:t>
            </a:r>
          </a:p>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Reimbursement opportunities expanded  with Behavioral Health Home and Certified Community Behavioral Health Clinics (FY14)</a:t>
            </a:r>
          </a:p>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Required state-funded behavioral health agencies to implement the “5 A’s” and refer consumers who use tobacco to the State Quitline  (FY15)</a:t>
            </a:r>
          </a:p>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Minimum 20% Cessation Referral Requirements for all contracting agencies (FY16)</a:t>
            </a:r>
          </a:p>
          <a:p>
            <a:pPr lvl="1">
              <a:spcAft>
                <a:spcPts val="450"/>
              </a:spcAft>
              <a:buClr>
                <a:srgbClr val="1F497D"/>
              </a:buClr>
            </a:pPr>
            <a:endParaRPr lang="en-US" sz="1350" b="1" dirty="0">
              <a:solidFill>
                <a:prstClr val="black"/>
              </a:solidFill>
              <a:latin typeface="Century Gothic" panose="020B0502020202020204" pitchFamily="34" charset="0"/>
              <a:ea typeface="Times New Roman"/>
              <a:cs typeface="Times New Roman"/>
            </a:endParaRPr>
          </a:p>
        </p:txBody>
      </p:sp>
    </p:spTree>
    <p:extLst>
      <p:ext uri="{BB962C8B-B14F-4D97-AF65-F5344CB8AC3E}">
        <p14:creationId xmlns:p14="http://schemas.microsoft.com/office/powerpoint/2010/main" val="3302836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12572" y="457200"/>
            <a:ext cx="2302803" cy="785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55281" y="1721682"/>
            <a:ext cx="6573671" cy="461665"/>
          </a:xfrm>
          <a:prstGeom prst="rect">
            <a:avLst/>
          </a:prstGeom>
        </p:spPr>
        <p:txBody>
          <a:bodyPr wrap="square">
            <a:spAutoFit/>
          </a:bodyPr>
          <a:lstStyle/>
          <a:p>
            <a:r>
              <a:rPr lang="en-US" sz="2400" b="1" dirty="0">
                <a:solidFill>
                  <a:srgbClr val="1F497D"/>
                </a:solidFill>
                <a:ea typeface="+mj-ea"/>
              </a:rPr>
              <a:t>Systems Change Timeline Continued  </a:t>
            </a:r>
            <a:endParaRPr lang="en-US" sz="1350" dirty="0"/>
          </a:p>
        </p:txBody>
      </p:sp>
      <p:sp>
        <p:nvSpPr>
          <p:cNvPr id="4" name="Rectangle 3"/>
          <p:cNvSpPr/>
          <p:nvPr/>
        </p:nvSpPr>
        <p:spPr>
          <a:xfrm>
            <a:off x="336356" y="2514600"/>
            <a:ext cx="8412816" cy="3323987"/>
          </a:xfrm>
          <a:prstGeom prst="rect">
            <a:avLst/>
          </a:prstGeom>
        </p:spPr>
        <p:txBody>
          <a:bodyPr wrap="square">
            <a:spAutoFit/>
          </a:bodyPr>
          <a:lstStyle/>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Tobacco-Free Workplace Policy Requirement Expansion (FY18)</a:t>
            </a:r>
          </a:p>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Gap Nicotine Replacement Therapy (NRT) Project launch for residential, crisis and inpatient programs (FY19)</a:t>
            </a:r>
          </a:p>
          <a:p>
            <a:pPr marL="742950" lvl="1" indent="-285750">
              <a:spcAft>
                <a:spcPts val="900"/>
              </a:spcAft>
              <a:buFont typeface="Arial" panose="020B0604020202020204" pitchFamily="34" charset="0"/>
              <a:buChar char="•"/>
            </a:pPr>
            <a:r>
              <a:rPr lang="en-US" dirty="0">
                <a:solidFill>
                  <a:prstClr val="black"/>
                </a:solidFill>
                <a:latin typeface="Arial" panose="020B0604020202020204" pitchFamily="34" charset="0"/>
                <a:ea typeface="Times New Roman"/>
                <a:cs typeface="Arial" panose="020B0604020202020204" pitchFamily="34" charset="0"/>
              </a:rPr>
              <a:t>FY19: 821 reached with a total budget of $18,060</a:t>
            </a:r>
          </a:p>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Inpatient Psychiatric Hospital Cessation focus (FY20)</a:t>
            </a:r>
          </a:p>
          <a:p>
            <a:pPr marL="742950" lvl="1" indent="-285750">
              <a:spcAft>
                <a:spcPts val="900"/>
              </a:spcAft>
              <a:buFont typeface="Arial" panose="020B0604020202020204" pitchFamily="34" charset="0"/>
              <a:buChar char="•"/>
            </a:pPr>
            <a:r>
              <a:rPr lang="en-US" dirty="0">
                <a:solidFill>
                  <a:prstClr val="black"/>
                </a:solidFill>
                <a:latin typeface="Arial" panose="020B0604020202020204" pitchFamily="34" charset="0"/>
                <a:ea typeface="Times New Roman"/>
                <a:cs typeface="Arial" panose="020B0604020202020204" pitchFamily="34" charset="0"/>
              </a:rPr>
              <a:t>FY20: 3,102 reached with a total budget of $62,604</a:t>
            </a:r>
          </a:p>
          <a:p>
            <a:pPr marL="742950" lvl="1" indent="-285750">
              <a:spcAft>
                <a:spcPts val="900"/>
              </a:spcAft>
              <a:buFont typeface="Arial" panose="020B0604020202020204" pitchFamily="34" charset="0"/>
              <a:buChar char="•"/>
            </a:pPr>
            <a:r>
              <a:rPr lang="en-US" dirty="0">
                <a:solidFill>
                  <a:prstClr val="black"/>
                </a:solidFill>
                <a:latin typeface="Arial" panose="020B0604020202020204" pitchFamily="34" charset="0"/>
                <a:ea typeface="Times New Roman"/>
                <a:cs typeface="Arial" panose="020B0604020202020204" pitchFamily="34" charset="0"/>
              </a:rPr>
              <a:t>FY21: $100,000 budget dedicated to GAP NRT expansion  </a:t>
            </a:r>
          </a:p>
          <a:p>
            <a:pPr>
              <a:spcAft>
                <a:spcPts val="900"/>
              </a:spcAft>
            </a:pPr>
            <a:r>
              <a:rPr lang="en-US" dirty="0">
                <a:solidFill>
                  <a:prstClr val="black"/>
                </a:solidFill>
                <a:latin typeface="Arial" panose="020B0604020202020204" pitchFamily="34" charset="0"/>
                <a:ea typeface="Times New Roman"/>
                <a:cs typeface="Arial" panose="020B0604020202020204" pitchFamily="34" charset="0"/>
              </a:rPr>
              <a:t>Inpatient Forensic Psychiatric Hospital Cessation focus (FY22)</a:t>
            </a:r>
          </a:p>
          <a:p>
            <a:pPr lvl="1">
              <a:spcAft>
                <a:spcPts val="450"/>
              </a:spcAft>
              <a:buClr>
                <a:srgbClr val="1F497D"/>
              </a:buClr>
            </a:pPr>
            <a:endParaRPr lang="en-US" sz="1350" b="1" dirty="0">
              <a:solidFill>
                <a:prstClr val="black"/>
              </a:solidFill>
              <a:latin typeface="Century Gothic" panose="020B0502020202020204" pitchFamily="34" charset="0"/>
              <a:ea typeface="Times New Roman"/>
              <a:cs typeface="Times New Roman"/>
            </a:endParaRPr>
          </a:p>
        </p:txBody>
      </p:sp>
    </p:spTree>
    <p:extLst>
      <p:ext uri="{BB962C8B-B14F-4D97-AF65-F5344CB8AC3E}">
        <p14:creationId xmlns:p14="http://schemas.microsoft.com/office/powerpoint/2010/main" val="1072485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00800" y="457200"/>
            <a:ext cx="2302803" cy="785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3925" y="1936263"/>
            <a:ext cx="5786777" cy="461665"/>
          </a:xfrm>
          <a:prstGeom prst="rect">
            <a:avLst/>
          </a:prstGeom>
        </p:spPr>
        <p:txBody>
          <a:bodyPr wrap="none">
            <a:spAutoFit/>
          </a:bodyPr>
          <a:lstStyle/>
          <a:p>
            <a:r>
              <a:rPr lang="en-US" sz="2400" b="1" dirty="0">
                <a:solidFill>
                  <a:srgbClr val="1F497D"/>
                </a:solidFill>
                <a:ea typeface="+mj-ea"/>
                <a:cs typeface="+mj-cs"/>
              </a:rPr>
              <a:t>Oklahoma Tobacco Helpline Referrals </a:t>
            </a:r>
            <a:endParaRPr lang="en-US" sz="1350" dirty="0"/>
          </a:p>
        </p:txBody>
      </p:sp>
      <p:pic>
        <p:nvPicPr>
          <p:cNvPr id="3" name="Picture 2">
            <a:extLst>
              <a:ext uri="{FF2B5EF4-FFF2-40B4-BE49-F238E27FC236}">
                <a16:creationId xmlns:a16="http://schemas.microsoft.com/office/drawing/2014/main" id="{D0871B43-B0E7-40EE-B2DE-063BD94B1355}"/>
              </a:ext>
            </a:extLst>
          </p:cNvPr>
          <p:cNvPicPr>
            <a:picLocks noChangeAspect="1"/>
          </p:cNvPicPr>
          <p:nvPr/>
        </p:nvPicPr>
        <p:blipFill>
          <a:blip r:embed="rId5"/>
          <a:stretch>
            <a:fillRect/>
          </a:stretch>
        </p:blipFill>
        <p:spPr>
          <a:xfrm>
            <a:off x="-80682" y="2591808"/>
            <a:ext cx="9144000" cy="3129379"/>
          </a:xfrm>
          <a:prstGeom prst="rect">
            <a:avLst/>
          </a:prstGeom>
        </p:spPr>
      </p:pic>
    </p:spTree>
    <p:extLst>
      <p:ext uri="{BB962C8B-B14F-4D97-AF65-F5344CB8AC3E}">
        <p14:creationId xmlns:p14="http://schemas.microsoft.com/office/powerpoint/2010/main" val="2999431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21BC19C-587D-45E0-B240-CB11F77BC708}"/>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3" name="Slide Number Placeholder 2">
            <a:extLst>
              <a:ext uri="{FF2B5EF4-FFF2-40B4-BE49-F238E27FC236}">
                <a16:creationId xmlns:a16="http://schemas.microsoft.com/office/drawing/2014/main" id="{083B9E9B-1C5A-4FC3-B020-006191EF6124}"/>
              </a:ext>
            </a:extLst>
          </p:cNvPr>
          <p:cNvSpPr>
            <a:spLocks noGrp="1"/>
          </p:cNvSpPr>
          <p:nvPr>
            <p:ph type="sldNum" sz="quarter" idx="12"/>
          </p:nvPr>
        </p:nvSpPr>
        <p:spPr/>
        <p:txBody>
          <a:bodyPr/>
          <a:lstStyle/>
          <a:p>
            <a:fld id="{D1C67138-9446-4319-B605-CECF87602064}" type="slidenum">
              <a:rPr lang="en-US" smtClean="0"/>
              <a:t>3</a:t>
            </a:fld>
            <a:endParaRPr lang="en-US" dirty="0"/>
          </a:p>
        </p:txBody>
      </p:sp>
      <p:pic>
        <p:nvPicPr>
          <p:cNvPr id="5" name="Picture 4" descr="A person taking a selfie&#10;&#10;Description automatically generated">
            <a:extLst>
              <a:ext uri="{FF2B5EF4-FFF2-40B4-BE49-F238E27FC236}">
                <a16:creationId xmlns:a16="http://schemas.microsoft.com/office/drawing/2014/main" id="{7D163CCA-EC1B-4DE0-80DD-BC59901B4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2923353"/>
            <a:ext cx="1667518" cy="2209800"/>
          </a:xfrm>
          <a:prstGeom prst="rect">
            <a:avLst/>
          </a:prstGeom>
        </p:spPr>
      </p:pic>
      <p:sp>
        <p:nvSpPr>
          <p:cNvPr id="6" name="TextBox 5">
            <a:extLst>
              <a:ext uri="{FF2B5EF4-FFF2-40B4-BE49-F238E27FC236}">
                <a16:creationId xmlns:a16="http://schemas.microsoft.com/office/drawing/2014/main" id="{D690C44F-B3A0-4364-8F73-4D0F2EE6E242}"/>
              </a:ext>
            </a:extLst>
          </p:cNvPr>
          <p:cNvSpPr txBox="1"/>
          <p:nvPr/>
        </p:nvSpPr>
        <p:spPr>
          <a:xfrm>
            <a:off x="3733800" y="3690461"/>
            <a:ext cx="3581400" cy="1477328"/>
          </a:xfrm>
          <a:prstGeom prst="rect">
            <a:avLst/>
          </a:prstGeom>
          <a:noFill/>
        </p:spPr>
        <p:txBody>
          <a:bodyPr wrap="square" rtlCol="0">
            <a:spAutoFit/>
          </a:bodyPr>
          <a:lstStyle/>
          <a:p>
            <a:r>
              <a:rPr lang="en-US" b="1" dirty="0"/>
              <a:t>Missy Rand, LPC, CSAC</a:t>
            </a:r>
          </a:p>
          <a:p>
            <a:r>
              <a:rPr lang="en-US" dirty="0"/>
              <a:t>NRI Clinical Quality Educator</a:t>
            </a:r>
          </a:p>
          <a:p>
            <a:r>
              <a:rPr lang="en-US" dirty="0">
                <a:hlinkClick r:id="rId4"/>
              </a:rPr>
              <a:t>Missy.Rand@nri-inc.org</a:t>
            </a:r>
            <a:endParaRPr lang="en-US" dirty="0"/>
          </a:p>
          <a:p>
            <a:r>
              <a:rPr lang="en-US" dirty="0"/>
              <a:t>703.738.8172</a:t>
            </a:r>
          </a:p>
          <a:p>
            <a:endParaRPr lang="en-US" dirty="0"/>
          </a:p>
        </p:txBody>
      </p:sp>
      <p:pic>
        <p:nvPicPr>
          <p:cNvPr id="7" name="39D1BB72-4F87-4416-81D0-6D373AF49416">
            <a:extLst>
              <a:ext uri="{FF2B5EF4-FFF2-40B4-BE49-F238E27FC236}">
                <a16:creationId xmlns:a16="http://schemas.microsoft.com/office/drawing/2014/main" id="{4184A816-2DEC-4AAB-8795-05D23355FA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5700" y="2286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236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83164" y="457200"/>
            <a:ext cx="2302803" cy="785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305549" y="1805154"/>
            <a:ext cx="3057247" cy="461665"/>
          </a:xfrm>
          <a:prstGeom prst="rect">
            <a:avLst/>
          </a:prstGeom>
        </p:spPr>
        <p:txBody>
          <a:bodyPr wrap="none">
            <a:spAutoFit/>
          </a:bodyPr>
          <a:lstStyle/>
          <a:p>
            <a:r>
              <a:rPr lang="en-US" sz="2400" b="1" dirty="0">
                <a:solidFill>
                  <a:srgbClr val="1F497D"/>
                </a:solidFill>
                <a:ea typeface="+mj-ea"/>
                <a:cs typeface="+mj-cs"/>
              </a:rPr>
              <a:t>Outcome Overview </a:t>
            </a:r>
            <a:endParaRPr lang="en-US" sz="1350" dirty="0"/>
          </a:p>
        </p:txBody>
      </p:sp>
      <p:sp>
        <p:nvSpPr>
          <p:cNvPr id="5" name="Content Placeholder 2">
            <a:extLst>
              <a:ext uri="{FF2B5EF4-FFF2-40B4-BE49-F238E27FC236}">
                <a16:creationId xmlns:a16="http://schemas.microsoft.com/office/drawing/2014/main" id="{D8DEACDA-95B7-4A17-A906-8FD7297BDE42}"/>
              </a:ext>
            </a:extLst>
          </p:cNvPr>
          <p:cNvSpPr>
            <a:spLocks noGrp="1"/>
          </p:cNvSpPr>
          <p:nvPr>
            <p:ph sz="half" idx="1"/>
          </p:nvPr>
        </p:nvSpPr>
        <p:spPr>
          <a:xfrm>
            <a:off x="453925" y="2495867"/>
            <a:ext cx="3136691" cy="3098801"/>
          </a:xfrm>
        </p:spPr>
        <p:txBody>
          <a:bodyPr>
            <a:normAutofit/>
          </a:bodyPr>
          <a:lstStyle/>
          <a:p>
            <a:pPr marL="0" indent="0">
              <a:buNone/>
            </a:pPr>
            <a:r>
              <a:rPr lang="en-US" sz="1500" b="1" dirty="0">
                <a:latin typeface="Arial" panose="020B0604020202020204" pitchFamily="34" charset="0"/>
                <a:cs typeface="Arial" panose="020B0604020202020204" pitchFamily="34" charset="0"/>
              </a:rPr>
              <a:t>Oklahoma has the highest proportion of behavioral health treatment agencies in the U.S. that: </a:t>
            </a:r>
          </a:p>
          <a:p>
            <a:pPr>
              <a:buFontTx/>
              <a:buChar char="-"/>
            </a:pPr>
            <a:r>
              <a:rPr lang="en-US" sz="1500" dirty="0">
                <a:latin typeface="Arial" panose="020B0604020202020204" pitchFamily="34" charset="0"/>
                <a:cs typeface="Arial" panose="020B0604020202020204" pitchFamily="34" charset="0"/>
              </a:rPr>
              <a:t>Offer cessation interventions</a:t>
            </a:r>
          </a:p>
          <a:p>
            <a:pPr>
              <a:buFontTx/>
              <a:buChar char="-"/>
            </a:pPr>
            <a:r>
              <a:rPr lang="en-US" sz="1500" dirty="0">
                <a:latin typeface="Arial" panose="020B0604020202020204" pitchFamily="34" charset="0"/>
                <a:cs typeface="Arial" panose="020B0604020202020204" pitchFamily="34" charset="0"/>
              </a:rPr>
              <a:t>Refer to the State Quitline </a:t>
            </a:r>
          </a:p>
          <a:p>
            <a:pPr>
              <a:buFontTx/>
              <a:buChar char="-"/>
            </a:pPr>
            <a:r>
              <a:rPr lang="en-US" sz="1500" dirty="0">
                <a:latin typeface="Arial" panose="020B0604020202020204" pitchFamily="34" charset="0"/>
                <a:cs typeface="Arial" panose="020B0604020202020204" pitchFamily="34" charset="0"/>
              </a:rPr>
              <a:t>Prescribe non-nicotine cessation medications</a:t>
            </a:r>
          </a:p>
          <a:p>
            <a:pPr>
              <a:buFontTx/>
              <a:buChar char="-"/>
            </a:pPr>
            <a:r>
              <a:rPr lang="en-US" sz="1500" dirty="0">
                <a:latin typeface="Arial" panose="020B0604020202020204" pitchFamily="34" charset="0"/>
                <a:cs typeface="Arial" panose="020B0604020202020204" pitchFamily="34" charset="0"/>
              </a:rPr>
              <a:t>Provide tobacco-free campuses</a:t>
            </a:r>
          </a:p>
          <a:p>
            <a:pPr marL="0" indent="0">
              <a:buNone/>
            </a:pPr>
            <a:endParaRPr lang="en-US" dirty="0"/>
          </a:p>
          <a:p>
            <a:pPr marL="0" indent="0">
              <a:buNone/>
            </a:pPr>
            <a:endParaRPr lang="en-US" dirty="0"/>
          </a:p>
          <a:p>
            <a:endParaRPr lang="en-US" dirty="0"/>
          </a:p>
        </p:txBody>
      </p:sp>
      <p:sp>
        <p:nvSpPr>
          <p:cNvPr id="7" name="Content Placeholder 3">
            <a:extLst>
              <a:ext uri="{FF2B5EF4-FFF2-40B4-BE49-F238E27FC236}">
                <a16:creationId xmlns:a16="http://schemas.microsoft.com/office/drawing/2014/main" id="{D3A2FB7C-E1FA-48AE-8FCD-BD73A361E456}"/>
              </a:ext>
            </a:extLst>
          </p:cNvPr>
          <p:cNvSpPr txBox="1">
            <a:spLocks/>
          </p:cNvSpPr>
          <p:nvPr/>
        </p:nvSpPr>
        <p:spPr>
          <a:xfrm>
            <a:off x="4642598" y="2495867"/>
            <a:ext cx="3681133" cy="2941100"/>
          </a:xfrm>
          <a:prstGeom prst="rect">
            <a:avLst/>
          </a:prstGeom>
        </p:spPr>
        <p:txBody>
          <a:bodyPr vert="horz" lIns="0" tIns="34290" rIns="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68580" indent="-68580" defTabSz="685800">
              <a:spcBef>
                <a:spcPts val="900"/>
              </a:spcBef>
              <a:spcAft>
                <a:spcPts val="150"/>
              </a:spcAft>
              <a:buClr>
                <a:srgbClr val="E48312"/>
              </a:buClr>
              <a:defRPr/>
            </a:pPr>
            <a:r>
              <a:rPr lang="en-US" sz="1500" b="1" u="sng" dirty="0">
                <a:solidFill>
                  <a:srgbClr val="000000">
                    <a:lumMod val="75000"/>
                    <a:lumOff val="25000"/>
                  </a:srgbClr>
                </a:solidFill>
                <a:latin typeface="Arial" panose="020B0604020202020204" pitchFamily="34" charset="0"/>
                <a:cs typeface="Arial" panose="020B0604020202020204" pitchFamily="34" charset="0"/>
              </a:rPr>
              <a:t>Substance Use            Mental Health </a:t>
            </a:r>
            <a:endParaRPr lang="en-US" sz="1500" dirty="0">
              <a:solidFill>
                <a:srgbClr val="000000">
                  <a:lumMod val="75000"/>
                  <a:lumOff val="25000"/>
                </a:srgbClr>
              </a:solidFill>
              <a:latin typeface="Arial" panose="020B0604020202020204" pitchFamily="34" charset="0"/>
              <a:cs typeface="Arial" panose="020B0604020202020204" pitchFamily="34" charset="0"/>
            </a:endParaRPr>
          </a:p>
          <a:p>
            <a:pPr marL="68580" indent="-68580" defTabSz="685800">
              <a:spcBef>
                <a:spcPts val="900"/>
              </a:spcBef>
              <a:spcAft>
                <a:spcPts val="150"/>
              </a:spcAft>
              <a:buClr>
                <a:srgbClr val="E48312"/>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2012:      77%                                    71%</a:t>
            </a:r>
          </a:p>
          <a:p>
            <a:pPr marL="68580" indent="-68580" defTabSz="685800">
              <a:spcBef>
                <a:spcPts val="900"/>
              </a:spcBef>
              <a:spcAft>
                <a:spcPts val="150"/>
              </a:spcAft>
              <a:buClr>
                <a:srgbClr val="E48312"/>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2013:      63%                                    59%</a:t>
            </a:r>
          </a:p>
          <a:p>
            <a:pPr marL="68580" indent="-68580" defTabSz="685800">
              <a:spcBef>
                <a:spcPts val="900"/>
              </a:spcBef>
              <a:spcAft>
                <a:spcPts val="150"/>
              </a:spcAft>
              <a:buClr>
                <a:srgbClr val="E48312"/>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2014:      58%                                    54%</a:t>
            </a:r>
          </a:p>
          <a:p>
            <a:pPr marL="68580" indent="-68580" defTabSz="685800">
              <a:spcBef>
                <a:spcPts val="900"/>
              </a:spcBef>
              <a:spcAft>
                <a:spcPts val="150"/>
              </a:spcAft>
              <a:buClr>
                <a:srgbClr val="E48312"/>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2015:      56%                                    49%</a:t>
            </a:r>
          </a:p>
          <a:p>
            <a:pPr marL="68580" indent="-68580" defTabSz="685800">
              <a:spcBef>
                <a:spcPts val="900"/>
              </a:spcBef>
              <a:spcAft>
                <a:spcPts val="150"/>
              </a:spcAft>
              <a:buClr>
                <a:srgbClr val="E48312"/>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2016:      56%                                    48%</a:t>
            </a:r>
          </a:p>
          <a:p>
            <a:pPr marL="68580" indent="-68580" defTabSz="685800">
              <a:spcBef>
                <a:spcPts val="900"/>
              </a:spcBef>
              <a:spcAft>
                <a:spcPts val="150"/>
              </a:spcAft>
              <a:buClr>
                <a:srgbClr val="E48312"/>
              </a:buClr>
              <a:defRPr/>
            </a:pPr>
            <a:r>
              <a:rPr lang="en-US" sz="1500" dirty="0">
                <a:solidFill>
                  <a:srgbClr val="000000">
                    <a:lumMod val="75000"/>
                    <a:lumOff val="25000"/>
                  </a:srgbClr>
                </a:solidFill>
                <a:latin typeface="Arial" panose="020B0604020202020204" pitchFamily="34" charset="0"/>
                <a:cs typeface="Arial" panose="020B0604020202020204" pitchFamily="34" charset="0"/>
              </a:rPr>
              <a:t>2017:      53%                                    46%</a:t>
            </a:r>
          </a:p>
          <a:p>
            <a:pPr marL="68580" indent="-68580" defTabSz="685800">
              <a:spcBef>
                <a:spcPts val="900"/>
              </a:spcBef>
              <a:spcAft>
                <a:spcPts val="150"/>
              </a:spcAft>
              <a:buClr>
                <a:srgbClr val="E48312"/>
              </a:buClr>
              <a:defRPr/>
            </a:pPr>
            <a:r>
              <a:rPr lang="en-US" sz="1500" b="1" dirty="0">
                <a:solidFill>
                  <a:srgbClr val="000000">
                    <a:lumMod val="75000"/>
                    <a:lumOff val="25000"/>
                  </a:srgbClr>
                </a:solidFill>
                <a:latin typeface="Arial" panose="020B0604020202020204" pitchFamily="34" charset="0"/>
                <a:cs typeface="Arial" panose="020B0604020202020204" pitchFamily="34" charset="0"/>
              </a:rPr>
              <a:t>2018:      51%            </a:t>
            </a:r>
            <a:r>
              <a:rPr lang="en-US" sz="1500" b="1" dirty="0">
                <a:solidFill>
                  <a:srgbClr val="000000">
                    <a:lumMod val="75000"/>
                    <a:lumOff val="25000"/>
                  </a:srgbClr>
                </a:solidFill>
                <a:latin typeface="Calibri" panose="020F0502020204030204"/>
              </a:rPr>
              <a:t>                          </a:t>
            </a:r>
            <a:r>
              <a:rPr lang="en-US" sz="1500" b="1" dirty="0">
                <a:solidFill>
                  <a:srgbClr val="000000">
                    <a:lumMod val="75000"/>
                    <a:lumOff val="25000"/>
                  </a:srgbClr>
                </a:solidFill>
                <a:latin typeface="Arial" panose="020B0604020202020204" pitchFamily="34" charset="0"/>
                <a:cs typeface="Arial" panose="020B0604020202020204" pitchFamily="34" charset="0"/>
              </a:rPr>
              <a:t>  45%</a:t>
            </a:r>
          </a:p>
          <a:p>
            <a:pPr marL="68580" indent="-68580" defTabSz="685800">
              <a:spcBef>
                <a:spcPts val="900"/>
              </a:spcBef>
              <a:spcAft>
                <a:spcPts val="150"/>
              </a:spcAft>
              <a:buClr>
                <a:srgbClr val="E48312"/>
              </a:buClr>
              <a:defRPr/>
            </a:pPr>
            <a:endParaRPr lang="en-US" sz="1500" dirty="0">
              <a:solidFill>
                <a:srgbClr val="000000">
                  <a:lumMod val="75000"/>
                  <a:lumOff val="25000"/>
                </a:srgbClr>
              </a:solidFill>
              <a:latin typeface="Calibri" panose="020F0502020204030204"/>
            </a:endParaRPr>
          </a:p>
        </p:txBody>
      </p:sp>
    </p:spTree>
    <p:extLst>
      <p:ext uri="{BB962C8B-B14F-4D97-AF65-F5344CB8AC3E}">
        <p14:creationId xmlns:p14="http://schemas.microsoft.com/office/powerpoint/2010/main" val="1131801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8382001" y="1118705"/>
            <a:ext cx="619125" cy="300080"/>
          </a:xfrm>
          <a:prstGeom prst="rect">
            <a:avLst/>
          </a:prstGeom>
          <a:solidFill>
            <a:schemeClr val="bg1"/>
          </a:solidFill>
        </p:spPr>
        <p:txBody>
          <a:bodyPr wrap="square" lIns="91438" tIns="45719" rIns="91438" bIns="45719" rtlCol="0">
            <a:spAutoFit/>
          </a:bodyPr>
          <a:lstStyle/>
          <a:p>
            <a:endParaRPr lang="en-US" sz="1350"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67107" y="5022757"/>
            <a:ext cx="760942" cy="760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713" y="5104539"/>
            <a:ext cx="692940" cy="692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263821" y="5229700"/>
            <a:ext cx="1883845" cy="427038"/>
          </a:xfrm>
          <a:prstGeom prst="rect">
            <a:avLst/>
          </a:prstGeom>
          <a:noFill/>
        </p:spPr>
        <p:txBody>
          <a:bodyPr wrap="none" lIns="91438" tIns="45719" rIns="91438" bIns="45719" rtlCol="0">
            <a:spAutoFit/>
          </a:bodyPr>
          <a:lstStyle/>
          <a:p>
            <a:r>
              <a:rPr lang="en-US" sz="2175" b="1" dirty="0">
                <a:solidFill>
                  <a:srgbClr val="1F497D"/>
                </a:solidFill>
                <a:latin typeface="Arial" panose="020B0604020202020204" pitchFamily="34" charset="0"/>
                <a:cs typeface="Arial" panose="020B0604020202020204" pitchFamily="34" charset="0"/>
              </a:rPr>
              <a:t>@ODMHSAS</a:t>
            </a:r>
          </a:p>
        </p:txBody>
      </p:sp>
      <p:sp>
        <p:nvSpPr>
          <p:cNvPr id="13" name="TextBox 12"/>
          <p:cNvSpPr txBox="1"/>
          <p:nvPr/>
        </p:nvSpPr>
        <p:spPr>
          <a:xfrm>
            <a:off x="6115218" y="5229701"/>
            <a:ext cx="2549092" cy="1096452"/>
          </a:xfrm>
          <a:prstGeom prst="rect">
            <a:avLst/>
          </a:prstGeom>
          <a:noFill/>
        </p:spPr>
        <p:txBody>
          <a:bodyPr wrap="none" lIns="91438" tIns="45719" rIns="91438" bIns="45719" rtlCol="0">
            <a:spAutoFit/>
          </a:bodyPr>
          <a:lstStyle/>
          <a:p>
            <a:r>
              <a:rPr lang="en-US" sz="2175" b="1" dirty="0">
                <a:solidFill>
                  <a:srgbClr val="1F497D"/>
                </a:solidFill>
                <a:latin typeface="Arial" panose="020B0604020202020204" pitchFamily="34" charset="0"/>
                <a:cs typeface="Arial" panose="020B0604020202020204" pitchFamily="34" charset="0"/>
              </a:rPr>
              <a:t>@ODMHSASINFO</a:t>
            </a:r>
          </a:p>
          <a:p>
            <a:br>
              <a:rPr lang="en-US" sz="2175" b="1" dirty="0">
                <a:solidFill>
                  <a:srgbClr val="1F497D"/>
                </a:solidFill>
                <a:latin typeface="Arial" panose="020B0604020202020204" pitchFamily="34" charset="0"/>
                <a:cs typeface="Arial" panose="020B0604020202020204" pitchFamily="34" charset="0"/>
              </a:rPr>
            </a:br>
            <a:endParaRPr lang="en-US" sz="2175" b="1" dirty="0">
              <a:solidFill>
                <a:srgbClr val="1F497D"/>
              </a:solidFill>
              <a:latin typeface="Arial" panose="020B0604020202020204" pitchFamily="34" charset="0"/>
              <a:cs typeface="Arial" panose="020B0604020202020204" pitchFamily="34" charset="0"/>
            </a:endParaRPr>
          </a:p>
        </p:txBody>
      </p:sp>
      <p:sp>
        <p:nvSpPr>
          <p:cNvPr id="8" name="TextBox 7"/>
          <p:cNvSpPr txBox="1"/>
          <p:nvPr/>
        </p:nvSpPr>
        <p:spPr>
          <a:xfrm>
            <a:off x="2889743" y="4013563"/>
            <a:ext cx="3337384" cy="519371"/>
          </a:xfrm>
          <a:prstGeom prst="rect">
            <a:avLst/>
          </a:prstGeom>
          <a:noFill/>
        </p:spPr>
        <p:txBody>
          <a:bodyPr wrap="none" lIns="91438" tIns="45719" rIns="91438" bIns="45719" rtlCol="0">
            <a:spAutoFit/>
          </a:bodyPr>
          <a:lstStyle/>
          <a:p>
            <a:r>
              <a:rPr lang="en-US" sz="2775" b="1" dirty="0">
                <a:solidFill>
                  <a:srgbClr val="1F497D"/>
                </a:solidFill>
                <a:latin typeface="Arial" panose="020B0604020202020204" pitchFamily="34" charset="0"/>
                <a:cs typeface="Arial" panose="020B0604020202020204" pitchFamily="34" charset="0"/>
              </a:rPr>
              <a:t>www.odmhsas.org</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05493" y="1577930"/>
            <a:ext cx="2533014" cy="2533014"/>
          </a:xfrm>
          <a:prstGeom prst="rect">
            <a:avLst/>
          </a:prstGeom>
        </p:spPr>
      </p:pic>
    </p:spTree>
    <p:extLst>
      <p:ext uri="{BB962C8B-B14F-4D97-AF65-F5344CB8AC3E}">
        <p14:creationId xmlns:p14="http://schemas.microsoft.com/office/powerpoint/2010/main" val="3376452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6914C89-2B3D-41E4-8C5B-33A8AB1B4AD9}"/>
              </a:ext>
            </a:extLst>
          </p:cNvPr>
          <p:cNvSpPr>
            <a:spLocks noGrp="1"/>
          </p:cNvSpPr>
          <p:nvPr>
            <p:ph type="title"/>
          </p:nvPr>
        </p:nvSpPr>
        <p:spPr/>
        <p:txBody>
          <a:bodyPr/>
          <a:lstStyle/>
          <a:p>
            <a:r>
              <a:rPr lang="en-US" dirty="0"/>
              <a:t>Re-Freeze TOB 3/3A</a:t>
            </a:r>
          </a:p>
        </p:txBody>
      </p:sp>
      <p:sp>
        <p:nvSpPr>
          <p:cNvPr id="7" name="Text Placeholder 6">
            <a:extLst>
              <a:ext uri="{FF2B5EF4-FFF2-40B4-BE49-F238E27FC236}">
                <a16:creationId xmlns:a16="http://schemas.microsoft.com/office/drawing/2014/main" id="{46B7B4C8-22AB-4C32-BEA4-06C811BFD997}"/>
              </a:ext>
            </a:extLst>
          </p:cNvPr>
          <p:cNvSpPr>
            <a:spLocks noGrp="1"/>
          </p:cNvSpPr>
          <p:nvPr>
            <p:ph type="body" idx="1"/>
          </p:nvPr>
        </p:nvSpPr>
        <p:spPr>
          <a:xfrm>
            <a:off x="457200" y="1458912"/>
            <a:ext cx="3931920" cy="639762"/>
          </a:xfrm>
        </p:spPr>
        <p:txBody>
          <a:bodyPr/>
          <a:lstStyle/>
          <a:p>
            <a:r>
              <a:rPr lang="en-US" b="1" dirty="0"/>
              <a:t>Education</a:t>
            </a:r>
          </a:p>
        </p:txBody>
      </p:sp>
      <p:sp>
        <p:nvSpPr>
          <p:cNvPr id="8" name="Content Placeholder 7">
            <a:extLst>
              <a:ext uri="{FF2B5EF4-FFF2-40B4-BE49-F238E27FC236}">
                <a16:creationId xmlns:a16="http://schemas.microsoft.com/office/drawing/2014/main" id="{ECC0253E-9393-4F99-89A4-081543937F9B}"/>
              </a:ext>
            </a:extLst>
          </p:cNvPr>
          <p:cNvSpPr>
            <a:spLocks noGrp="1"/>
          </p:cNvSpPr>
          <p:nvPr>
            <p:ph sz="half" idx="2"/>
          </p:nvPr>
        </p:nvSpPr>
        <p:spPr>
          <a:xfrm>
            <a:off x="457200" y="2098674"/>
            <a:ext cx="3931920" cy="4291014"/>
          </a:xfrm>
        </p:spPr>
        <p:txBody>
          <a:bodyPr>
            <a:normAutofit fontScale="92500" lnSpcReduction="10000"/>
          </a:bodyPr>
          <a:lstStyle/>
          <a:p>
            <a:r>
              <a:rPr lang="en-US" dirty="0"/>
              <a:t>Acceptance phase</a:t>
            </a:r>
          </a:p>
          <a:p>
            <a:r>
              <a:rPr lang="en-US" dirty="0"/>
              <a:t>Use fully incorporated</a:t>
            </a:r>
          </a:p>
          <a:p>
            <a:r>
              <a:rPr lang="en-US" dirty="0"/>
              <a:t>Lock in change as SOP</a:t>
            </a:r>
          </a:p>
          <a:p>
            <a:r>
              <a:rPr lang="en-US" dirty="0"/>
              <a:t>Leadership voice essential</a:t>
            </a:r>
          </a:p>
          <a:p>
            <a:r>
              <a:rPr lang="en-US" dirty="0"/>
              <a:t>Review process effects for longevity and inclusion in any future process or technology upgrades</a:t>
            </a:r>
          </a:p>
        </p:txBody>
      </p:sp>
      <p:sp>
        <p:nvSpPr>
          <p:cNvPr id="9" name="Text Placeholder 8">
            <a:extLst>
              <a:ext uri="{FF2B5EF4-FFF2-40B4-BE49-F238E27FC236}">
                <a16:creationId xmlns:a16="http://schemas.microsoft.com/office/drawing/2014/main" id="{8EFEA92A-C86B-4D07-9742-9F1E03E2993A}"/>
              </a:ext>
            </a:extLst>
          </p:cNvPr>
          <p:cNvSpPr>
            <a:spLocks noGrp="1"/>
          </p:cNvSpPr>
          <p:nvPr>
            <p:ph type="body" sz="quarter" idx="3"/>
          </p:nvPr>
        </p:nvSpPr>
        <p:spPr>
          <a:xfrm>
            <a:off x="4754880" y="1473678"/>
            <a:ext cx="3931920" cy="639762"/>
          </a:xfrm>
        </p:spPr>
        <p:txBody>
          <a:bodyPr/>
          <a:lstStyle/>
          <a:p>
            <a:r>
              <a:rPr lang="en-US" b="1" dirty="0">
                <a:solidFill>
                  <a:srgbClr val="0070C0"/>
                </a:solidFill>
              </a:rPr>
              <a:t>Action</a:t>
            </a:r>
          </a:p>
        </p:txBody>
      </p:sp>
      <p:sp>
        <p:nvSpPr>
          <p:cNvPr id="10" name="Content Placeholder 9">
            <a:extLst>
              <a:ext uri="{FF2B5EF4-FFF2-40B4-BE49-F238E27FC236}">
                <a16:creationId xmlns:a16="http://schemas.microsoft.com/office/drawing/2014/main" id="{537ACB86-A4C8-4886-98E4-8F79F86D982D}"/>
              </a:ext>
            </a:extLst>
          </p:cNvPr>
          <p:cNvSpPr>
            <a:spLocks noGrp="1"/>
          </p:cNvSpPr>
          <p:nvPr>
            <p:ph sz="quarter" idx="4"/>
          </p:nvPr>
        </p:nvSpPr>
        <p:spPr>
          <a:xfrm>
            <a:off x="4754880" y="2098674"/>
            <a:ext cx="3931920" cy="4393092"/>
          </a:xfrm>
        </p:spPr>
        <p:txBody>
          <a:bodyPr>
            <a:normAutofit fontScale="92500" lnSpcReduction="10000"/>
          </a:bodyPr>
          <a:lstStyle/>
          <a:p>
            <a:r>
              <a:rPr lang="en-US" dirty="0"/>
              <a:t>Reward, support champions</a:t>
            </a:r>
          </a:p>
          <a:p>
            <a:r>
              <a:rPr lang="en-US" dirty="0"/>
              <a:t>Monitor and publish change indicators</a:t>
            </a:r>
          </a:p>
          <a:p>
            <a:r>
              <a:rPr lang="en-US" dirty="0"/>
              <a:t>Reassess/ coach for staff competencies retention</a:t>
            </a:r>
          </a:p>
          <a:p>
            <a:r>
              <a:rPr lang="en-US" dirty="0"/>
              <a:t>Supervisors manage change fidelity</a:t>
            </a:r>
          </a:p>
          <a:p>
            <a:r>
              <a:rPr lang="en-US" dirty="0"/>
              <a:t>Orient new staff to this expected practice</a:t>
            </a:r>
          </a:p>
          <a:p>
            <a:r>
              <a:rPr lang="en-US" dirty="0"/>
              <a:t>Use NRI self-monitoring assessment tool to monitor TOB 3/3A outcome performance</a:t>
            </a:r>
          </a:p>
          <a:p>
            <a:endParaRPr lang="en-US" dirty="0"/>
          </a:p>
        </p:txBody>
      </p:sp>
      <p:sp>
        <p:nvSpPr>
          <p:cNvPr id="4" name="Footer Placeholder 3">
            <a:extLst>
              <a:ext uri="{FF2B5EF4-FFF2-40B4-BE49-F238E27FC236}">
                <a16:creationId xmlns:a16="http://schemas.microsoft.com/office/drawing/2014/main" id="{76A26C59-5D15-46E3-A642-76E583B6E1C6}"/>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C60A8BF9-4767-418A-9A85-5C37840F4866}"/>
              </a:ext>
            </a:extLst>
          </p:cNvPr>
          <p:cNvSpPr>
            <a:spLocks noGrp="1"/>
          </p:cNvSpPr>
          <p:nvPr>
            <p:ph type="sldNum" sz="quarter" idx="12"/>
          </p:nvPr>
        </p:nvSpPr>
        <p:spPr/>
        <p:txBody>
          <a:bodyPr/>
          <a:lstStyle/>
          <a:p>
            <a:fld id="{D1C67138-9446-4319-B605-CECF87602064}" type="slidenum">
              <a:rPr lang="en-US" smtClean="0"/>
              <a:t>32</a:t>
            </a:fld>
            <a:endParaRPr lang="en-US" dirty="0"/>
          </a:p>
        </p:txBody>
      </p:sp>
      <p:pic>
        <p:nvPicPr>
          <p:cNvPr id="2" name="Picture 1">
            <a:extLst>
              <a:ext uri="{FF2B5EF4-FFF2-40B4-BE49-F238E27FC236}">
                <a16:creationId xmlns:a16="http://schemas.microsoft.com/office/drawing/2014/main" id="{4442800D-0A40-4A8C-8E8F-03F320A94301}"/>
              </a:ext>
            </a:extLst>
          </p:cNvPr>
          <p:cNvPicPr>
            <a:picLocks noChangeAspect="1"/>
          </p:cNvPicPr>
          <p:nvPr/>
        </p:nvPicPr>
        <p:blipFill>
          <a:blip r:embed="rId3"/>
          <a:stretch>
            <a:fillRect/>
          </a:stretch>
        </p:blipFill>
        <p:spPr>
          <a:xfrm>
            <a:off x="7243762" y="0"/>
            <a:ext cx="1666875" cy="1924050"/>
          </a:xfrm>
          <a:prstGeom prst="rect">
            <a:avLst/>
          </a:prstGeom>
        </p:spPr>
      </p:pic>
    </p:spTree>
    <p:extLst>
      <p:ext uri="{BB962C8B-B14F-4D97-AF65-F5344CB8AC3E}">
        <p14:creationId xmlns:p14="http://schemas.microsoft.com/office/powerpoint/2010/main" val="1593569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142BDC6-0461-46E2-8991-F6F35FFBD965}"/>
              </a:ext>
            </a:extLst>
          </p:cNvPr>
          <p:cNvSpPr>
            <a:spLocks noGrp="1"/>
          </p:cNvSpPr>
          <p:nvPr>
            <p:ph type="title"/>
          </p:nvPr>
        </p:nvSpPr>
        <p:spPr>
          <a:xfrm>
            <a:off x="2209800" y="381000"/>
            <a:ext cx="6477000" cy="990600"/>
          </a:xfrm>
        </p:spPr>
        <p:txBody>
          <a:bodyPr>
            <a:normAutofit fontScale="90000"/>
          </a:bodyPr>
          <a:lstStyle/>
          <a:p>
            <a:r>
              <a:rPr lang="en-US" dirty="0"/>
              <a:t>Monitoring a Change Process</a:t>
            </a:r>
          </a:p>
        </p:txBody>
      </p:sp>
      <p:pic>
        <p:nvPicPr>
          <p:cNvPr id="5" name="Picture 4">
            <a:extLst>
              <a:ext uri="{FF2B5EF4-FFF2-40B4-BE49-F238E27FC236}">
                <a16:creationId xmlns:a16="http://schemas.microsoft.com/office/drawing/2014/main" id="{DB00DFC5-FB78-47B5-BC6E-0624C499CCCE}"/>
              </a:ext>
            </a:extLst>
          </p:cNvPr>
          <p:cNvPicPr>
            <a:picLocks noChangeAspect="1"/>
          </p:cNvPicPr>
          <p:nvPr/>
        </p:nvPicPr>
        <p:blipFill rotWithShape="1">
          <a:blip r:embed="rId2"/>
          <a:srcRect l="21667" t="29248" r="21667" b="9981"/>
          <a:stretch/>
        </p:blipFill>
        <p:spPr>
          <a:xfrm>
            <a:off x="152400" y="1981200"/>
            <a:ext cx="4343400" cy="3581400"/>
          </a:xfrm>
          <a:prstGeom prst="rect">
            <a:avLst/>
          </a:prstGeom>
          <a:noFill/>
        </p:spPr>
      </p:pic>
      <p:sp>
        <p:nvSpPr>
          <p:cNvPr id="12" name="Content Placeholder 3">
            <a:extLst>
              <a:ext uri="{FF2B5EF4-FFF2-40B4-BE49-F238E27FC236}">
                <a16:creationId xmlns:a16="http://schemas.microsoft.com/office/drawing/2014/main" id="{0642DF50-A2D6-478B-9E6A-B295AB03427D}"/>
              </a:ext>
            </a:extLst>
          </p:cNvPr>
          <p:cNvSpPr>
            <a:spLocks noGrp="1"/>
          </p:cNvSpPr>
          <p:nvPr>
            <p:ph sz="half" idx="2"/>
          </p:nvPr>
        </p:nvSpPr>
        <p:spPr>
          <a:xfrm>
            <a:off x="4648200" y="1673352"/>
            <a:ext cx="4038600" cy="4718304"/>
          </a:xfrm>
        </p:spPr>
        <p:txBody>
          <a:bodyPr>
            <a:normAutofit fontScale="92500" lnSpcReduction="10000"/>
          </a:bodyPr>
          <a:lstStyle/>
          <a:p>
            <a:r>
              <a:rPr lang="en-US" dirty="0"/>
              <a:t>The approach to the self-assessment is to highlight important questions a facility needs to ask itself about its current practice and the interventions it has undertaken. </a:t>
            </a:r>
          </a:p>
          <a:p>
            <a:r>
              <a:rPr lang="en-US" dirty="0"/>
              <a:t>The evaluation of the effectiveness of the intervention is described in the post-intervention period.</a:t>
            </a:r>
          </a:p>
        </p:txBody>
      </p:sp>
      <p:sp>
        <p:nvSpPr>
          <p:cNvPr id="3" name="Footer Placeholder 2">
            <a:extLst>
              <a:ext uri="{FF2B5EF4-FFF2-40B4-BE49-F238E27FC236}">
                <a16:creationId xmlns:a16="http://schemas.microsoft.com/office/drawing/2014/main" id="{F4793396-6C72-4333-A3D3-CC11C8C81D71}"/>
              </a:ext>
            </a:extLst>
          </p:cNvPr>
          <p:cNvSpPr>
            <a:spLocks noGrp="1"/>
          </p:cNvSpPr>
          <p:nvPr>
            <p:ph type="ftr" sz="quarter" idx="11"/>
          </p:nvPr>
        </p:nvSpPr>
        <p:spPr>
          <a:xfrm>
            <a:off x="457200" y="6477000"/>
            <a:ext cx="7620000" cy="329184"/>
          </a:xfrm>
        </p:spPr>
        <p:txBody>
          <a:bodyPr anchor="ctr">
            <a:normAutofit/>
          </a:bodyPr>
          <a:lstStyle/>
          <a:p>
            <a:pPr algn="l">
              <a:spcAft>
                <a:spcPts val="600"/>
              </a:spcAft>
            </a:pPr>
            <a:r>
              <a:rPr lang="en-US" dirty="0"/>
              <a:t>National Association of State Mental Health Program Directors Research Institute</a:t>
            </a:r>
          </a:p>
        </p:txBody>
      </p:sp>
      <p:sp>
        <p:nvSpPr>
          <p:cNvPr id="4" name="Slide Number Placeholder 3">
            <a:extLst>
              <a:ext uri="{FF2B5EF4-FFF2-40B4-BE49-F238E27FC236}">
                <a16:creationId xmlns:a16="http://schemas.microsoft.com/office/drawing/2014/main" id="{3A3BDC84-B954-4483-83CB-7D5805D61274}"/>
              </a:ext>
            </a:extLst>
          </p:cNvPr>
          <p:cNvSpPr>
            <a:spLocks noGrp="1"/>
          </p:cNvSpPr>
          <p:nvPr>
            <p:ph type="sldNum" sz="quarter" idx="12"/>
          </p:nvPr>
        </p:nvSpPr>
        <p:spPr>
          <a:xfrm>
            <a:off x="8153400" y="6491766"/>
            <a:ext cx="609600" cy="213834"/>
          </a:xfrm>
        </p:spPr>
        <p:txBody>
          <a:bodyPr anchor="ctr">
            <a:normAutofit/>
          </a:bodyPr>
          <a:lstStyle/>
          <a:p>
            <a:pPr>
              <a:lnSpc>
                <a:spcPct val="90000"/>
              </a:lnSpc>
              <a:spcAft>
                <a:spcPts val="600"/>
              </a:spcAft>
            </a:pPr>
            <a:fld id="{D1C67138-9446-4319-B605-CECF87602064}" type="slidenum">
              <a:rPr lang="en-US" sz="800" smtClean="0"/>
              <a:pPr>
                <a:lnSpc>
                  <a:spcPct val="90000"/>
                </a:lnSpc>
                <a:spcAft>
                  <a:spcPts val="600"/>
                </a:spcAft>
              </a:pPr>
              <a:t>33</a:t>
            </a:fld>
            <a:endParaRPr lang="en-US" sz="800" dirty="0"/>
          </a:p>
        </p:txBody>
      </p:sp>
    </p:spTree>
    <p:extLst>
      <p:ext uri="{BB962C8B-B14F-4D97-AF65-F5344CB8AC3E}">
        <p14:creationId xmlns:p14="http://schemas.microsoft.com/office/powerpoint/2010/main" val="669671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E0052-FBE6-4FFD-9952-864B4F6FCD20}"/>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A5A3D9BD-F3A6-47D4-9A49-ED2BA9262B30}"/>
              </a:ext>
            </a:extLst>
          </p:cNvPr>
          <p:cNvSpPr>
            <a:spLocks noGrp="1"/>
          </p:cNvSpPr>
          <p:nvPr>
            <p:ph sz="half" idx="1"/>
          </p:nvPr>
        </p:nvSpPr>
        <p:spPr>
          <a:xfrm>
            <a:off x="457200" y="1673352"/>
            <a:ext cx="4038600" cy="4718304"/>
          </a:xfrm>
        </p:spPr>
        <p:txBody>
          <a:bodyPr>
            <a:normAutofit lnSpcReduction="10000"/>
          </a:bodyPr>
          <a:lstStyle/>
          <a:p>
            <a:r>
              <a:rPr lang="en-US" dirty="0">
                <a:solidFill>
                  <a:srgbClr val="0070C0"/>
                </a:solidFill>
              </a:rPr>
              <a:t>Pre-intervention</a:t>
            </a:r>
          </a:p>
          <a:p>
            <a:pPr lvl="1"/>
            <a:r>
              <a:rPr lang="en-US" dirty="0"/>
              <a:t>Gather measure definition</a:t>
            </a:r>
          </a:p>
          <a:p>
            <a:pPr lvl="1"/>
            <a:r>
              <a:rPr lang="en-US" dirty="0"/>
              <a:t>Gather existing control chart</a:t>
            </a:r>
          </a:p>
          <a:p>
            <a:pPr lvl="1"/>
            <a:r>
              <a:rPr lang="en-US" dirty="0"/>
              <a:t>Outline the current practice for each measure (expected to be impacted by the intervention)</a:t>
            </a:r>
          </a:p>
          <a:p>
            <a:pPr lvl="1"/>
            <a:r>
              <a:rPr lang="en-US" dirty="0"/>
              <a:t>Decision on change efforts</a:t>
            </a:r>
          </a:p>
        </p:txBody>
      </p:sp>
      <p:sp>
        <p:nvSpPr>
          <p:cNvPr id="4" name="Content Placeholder 3">
            <a:extLst>
              <a:ext uri="{FF2B5EF4-FFF2-40B4-BE49-F238E27FC236}">
                <a16:creationId xmlns:a16="http://schemas.microsoft.com/office/drawing/2014/main" id="{C73C62E0-6D4B-4532-BE71-D2A14F84C4EB}"/>
              </a:ext>
            </a:extLst>
          </p:cNvPr>
          <p:cNvSpPr>
            <a:spLocks noGrp="1"/>
          </p:cNvSpPr>
          <p:nvPr>
            <p:ph sz="half" idx="2"/>
          </p:nvPr>
        </p:nvSpPr>
        <p:spPr/>
        <p:txBody>
          <a:bodyPr>
            <a:normAutofit lnSpcReduction="10000"/>
          </a:bodyPr>
          <a:lstStyle/>
          <a:p>
            <a:r>
              <a:rPr lang="en-US" dirty="0">
                <a:solidFill>
                  <a:srgbClr val="0070C0"/>
                </a:solidFill>
              </a:rPr>
              <a:t>Intervention</a:t>
            </a:r>
          </a:p>
          <a:p>
            <a:pPr lvl="1"/>
            <a:r>
              <a:rPr lang="en-US" dirty="0"/>
              <a:t>Policy level – organizational direction to staff and informing customers of operating standards</a:t>
            </a:r>
          </a:p>
          <a:p>
            <a:pPr lvl="1"/>
            <a:r>
              <a:rPr lang="en-US" dirty="0"/>
              <a:t>Practice level – clinical actions that are changed and expectations</a:t>
            </a:r>
          </a:p>
          <a:p>
            <a:pPr lvl="1"/>
            <a:r>
              <a:rPr lang="en-US" dirty="0"/>
              <a:t>Administrative level – support functions such as medical records and communications</a:t>
            </a:r>
          </a:p>
        </p:txBody>
      </p:sp>
      <p:sp>
        <p:nvSpPr>
          <p:cNvPr id="5" name="Footer Placeholder 4">
            <a:extLst>
              <a:ext uri="{FF2B5EF4-FFF2-40B4-BE49-F238E27FC236}">
                <a16:creationId xmlns:a16="http://schemas.microsoft.com/office/drawing/2014/main" id="{FC59C2D0-3430-4A72-BC48-156F4F320CB9}"/>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6" name="Slide Number Placeholder 5">
            <a:extLst>
              <a:ext uri="{FF2B5EF4-FFF2-40B4-BE49-F238E27FC236}">
                <a16:creationId xmlns:a16="http://schemas.microsoft.com/office/drawing/2014/main" id="{CFDD5173-9E6E-4B2C-8AE4-358425DA3736}"/>
              </a:ext>
            </a:extLst>
          </p:cNvPr>
          <p:cNvSpPr>
            <a:spLocks noGrp="1"/>
          </p:cNvSpPr>
          <p:nvPr>
            <p:ph type="sldNum" sz="quarter" idx="12"/>
          </p:nvPr>
        </p:nvSpPr>
        <p:spPr/>
        <p:txBody>
          <a:bodyPr/>
          <a:lstStyle/>
          <a:p>
            <a:fld id="{D1C67138-9446-4319-B605-CECF87602064}" type="slidenum">
              <a:rPr lang="en-US" smtClean="0"/>
              <a:t>34</a:t>
            </a:fld>
            <a:endParaRPr lang="en-US" dirty="0"/>
          </a:p>
        </p:txBody>
      </p:sp>
      <p:pic>
        <p:nvPicPr>
          <p:cNvPr id="7" name="39D1BB72-4F87-4416-81D0-6D373AF49416">
            <a:extLst>
              <a:ext uri="{FF2B5EF4-FFF2-40B4-BE49-F238E27FC236}">
                <a16:creationId xmlns:a16="http://schemas.microsoft.com/office/drawing/2014/main" id="{DD88112F-D4DC-4F41-B0CA-C8E84163AB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9490" y="225136"/>
            <a:ext cx="1180437" cy="118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0489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92430-F34B-4136-9573-27386CFA1C69}"/>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68C00C4-087C-44AB-B81B-396CAA7413B0}"/>
              </a:ext>
            </a:extLst>
          </p:cNvPr>
          <p:cNvSpPr>
            <a:spLocks noGrp="1"/>
          </p:cNvSpPr>
          <p:nvPr>
            <p:ph sz="half" idx="1"/>
          </p:nvPr>
        </p:nvSpPr>
        <p:spPr/>
        <p:txBody>
          <a:bodyPr>
            <a:normAutofit/>
          </a:bodyPr>
          <a:lstStyle/>
          <a:p>
            <a:r>
              <a:rPr lang="en-US" dirty="0">
                <a:solidFill>
                  <a:srgbClr val="0070C0"/>
                </a:solidFill>
              </a:rPr>
              <a:t>Post-intervention</a:t>
            </a:r>
          </a:p>
          <a:p>
            <a:pPr lvl="1"/>
            <a:r>
              <a:rPr lang="en-US" dirty="0"/>
              <a:t>Control chart – expect to see statistical outliers, shifts and trends to indicate practice change </a:t>
            </a:r>
          </a:p>
          <a:p>
            <a:pPr lvl="1"/>
            <a:r>
              <a:rPr lang="en-US" dirty="0"/>
              <a:t>Advanced analytics – comparisons across measures that are related</a:t>
            </a:r>
          </a:p>
          <a:p>
            <a:pPr lvl="1"/>
            <a:r>
              <a:rPr lang="en-US" dirty="0"/>
              <a:t>Staff competencies – training, assessment of staff knowledge and skills </a:t>
            </a:r>
          </a:p>
        </p:txBody>
      </p:sp>
      <p:sp>
        <p:nvSpPr>
          <p:cNvPr id="5" name="Footer Placeholder 4">
            <a:extLst>
              <a:ext uri="{FF2B5EF4-FFF2-40B4-BE49-F238E27FC236}">
                <a16:creationId xmlns:a16="http://schemas.microsoft.com/office/drawing/2014/main" id="{ED52C21D-2BD9-4D5E-B8E7-D08561579D4F}"/>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6" name="Slide Number Placeholder 5">
            <a:extLst>
              <a:ext uri="{FF2B5EF4-FFF2-40B4-BE49-F238E27FC236}">
                <a16:creationId xmlns:a16="http://schemas.microsoft.com/office/drawing/2014/main" id="{0EF2EBF8-189D-43EB-9F9D-4016E5B4F90A}"/>
              </a:ext>
            </a:extLst>
          </p:cNvPr>
          <p:cNvSpPr>
            <a:spLocks noGrp="1"/>
          </p:cNvSpPr>
          <p:nvPr>
            <p:ph type="sldNum" sz="quarter" idx="12"/>
          </p:nvPr>
        </p:nvSpPr>
        <p:spPr/>
        <p:txBody>
          <a:bodyPr/>
          <a:lstStyle/>
          <a:p>
            <a:fld id="{D1C67138-9446-4319-B605-CECF87602064}" type="slidenum">
              <a:rPr lang="en-US" smtClean="0"/>
              <a:t>35</a:t>
            </a:fld>
            <a:endParaRPr lang="en-US" dirty="0"/>
          </a:p>
        </p:txBody>
      </p:sp>
      <p:pic>
        <p:nvPicPr>
          <p:cNvPr id="7" name="Picture 6">
            <a:extLst>
              <a:ext uri="{FF2B5EF4-FFF2-40B4-BE49-F238E27FC236}">
                <a16:creationId xmlns:a16="http://schemas.microsoft.com/office/drawing/2014/main" id="{447A9690-32BE-4855-809C-5B2BCE59EC8C}"/>
              </a:ext>
            </a:extLst>
          </p:cNvPr>
          <p:cNvPicPr>
            <a:picLocks noChangeAspect="1"/>
          </p:cNvPicPr>
          <p:nvPr/>
        </p:nvPicPr>
        <p:blipFill>
          <a:blip r:embed="rId3"/>
          <a:stretch>
            <a:fillRect/>
          </a:stretch>
        </p:blipFill>
        <p:spPr>
          <a:xfrm>
            <a:off x="4495800" y="1648629"/>
            <a:ext cx="4267200" cy="4523571"/>
          </a:xfrm>
          <a:prstGeom prst="rect">
            <a:avLst/>
          </a:prstGeom>
        </p:spPr>
      </p:pic>
      <p:pic>
        <p:nvPicPr>
          <p:cNvPr id="8" name="39D1BB72-4F87-4416-81D0-6D373AF49416">
            <a:extLst>
              <a:ext uri="{FF2B5EF4-FFF2-40B4-BE49-F238E27FC236}">
                <a16:creationId xmlns:a16="http://schemas.microsoft.com/office/drawing/2014/main" id="{860205C2-4FD3-48E9-BF35-2E6EB91E0A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7816" y="163392"/>
            <a:ext cx="1180437" cy="118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6206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E36DE-8323-4DA3-8549-30899C48A6D6}"/>
              </a:ext>
            </a:extLst>
          </p:cNvPr>
          <p:cNvSpPr>
            <a:spLocks noGrp="1"/>
          </p:cNvSpPr>
          <p:nvPr>
            <p:ph type="title"/>
          </p:nvPr>
        </p:nvSpPr>
        <p:spPr>
          <a:xfrm>
            <a:off x="1371600" y="1676400"/>
            <a:ext cx="6477000" cy="3352800"/>
          </a:xfrm>
        </p:spPr>
        <p:txBody>
          <a:bodyPr>
            <a:normAutofit/>
          </a:bodyPr>
          <a:lstStyle/>
          <a:p>
            <a:r>
              <a:rPr lang="en-US" dirty="0">
                <a:highlight>
                  <a:srgbClr val="FFFF00"/>
                </a:highlight>
              </a:rPr>
              <a:t> </a:t>
            </a:r>
          </a:p>
        </p:txBody>
      </p:sp>
      <p:sp>
        <p:nvSpPr>
          <p:cNvPr id="3" name="Footer Placeholder 2">
            <a:extLst>
              <a:ext uri="{FF2B5EF4-FFF2-40B4-BE49-F238E27FC236}">
                <a16:creationId xmlns:a16="http://schemas.microsoft.com/office/drawing/2014/main" id="{728AE693-F1FC-4E8B-8961-30495C439EC7}"/>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4" name="Slide Number Placeholder 3">
            <a:extLst>
              <a:ext uri="{FF2B5EF4-FFF2-40B4-BE49-F238E27FC236}">
                <a16:creationId xmlns:a16="http://schemas.microsoft.com/office/drawing/2014/main" id="{244A20A6-2DB2-419E-A1C6-8A35C8627ADB}"/>
              </a:ext>
            </a:extLst>
          </p:cNvPr>
          <p:cNvSpPr>
            <a:spLocks noGrp="1"/>
          </p:cNvSpPr>
          <p:nvPr>
            <p:ph type="sldNum" sz="quarter" idx="12"/>
          </p:nvPr>
        </p:nvSpPr>
        <p:spPr/>
        <p:txBody>
          <a:bodyPr/>
          <a:lstStyle/>
          <a:p>
            <a:fld id="{D1C67138-9446-4319-B605-CECF87602064}" type="slidenum">
              <a:rPr lang="en-US" smtClean="0"/>
              <a:t>36</a:t>
            </a:fld>
            <a:endParaRPr lang="en-US" dirty="0"/>
          </a:p>
        </p:txBody>
      </p:sp>
      <p:pic>
        <p:nvPicPr>
          <p:cNvPr id="5" name="39D1BB72-4F87-4416-81D0-6D373AF49416">
            <a:extLst>
              <a:ext uri="{FF2B5EF4-FFF2-40B4-BE49-F238E27FC236}">
                <a16:creationId xmlns:a16="http://schemas.microsoft.com/office/drawing/2014/main" id="{8F5EF173-657E-448A-BFE3-934AAFE250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8381" y="56148"/>
            <a:ext cx="1180437" cy="118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31343FC-E706-44BD-96B9-69054C1CAA5E}"/>
              </a:ext>
            </a:extLst>
          </p:cNvPr>
          <p:cNvPicPr>
            <a:picLocks noChangeAspect="1"/>
          </p:cNvPicPr>
          <p:nvPr/>
        </p:nvPicPr>
        <p:blipFill>
          <a:blip r:embed="rId4"/>
          <a:stretch>
            <a:fillRect/>
          </a:stretch>
        </p:blipFill>
        <p:spPr>
          <a:xfrm>
            <a:off x="890587" y="1519327"/>
            <a:ext cx="7439025" cy="4762500"/>
          </a:xfrm>
          <a:prstGeom prst="rect">
            <a:avLst/>
          </a:prstGeom>
        </p:spPr>
      </p:pic>
    </p:spTree>
    <p:extLst>
      <p:ext uri="{BB962C8B-B14F-4D97-AF65-F5344CB8AC3E}">
        <p14:creationId xmlns:p14="http://schemas.microsoft.com/office/powerpoint/2010/main" val="20408928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2E360-304A-487B-A31A-998B4145B88F}"/>
              </a:ext>
            </a:extLst>
          </p:cNvPr>
          <p:cNvSpPr>
            <a:spLocks noGrp="1"/>
          </p:cNvSpPr>
          <p:nvPr>
            <p:ph type="title"/>
          </p:nvPr>
        </p:nvSpPr>
        <p:spPr/>
        <p:txBody>
          <a:bodyPr/>
          <a:lstStyle/>
          <a:p>
            <a:r>
              <a:rPr lang="en-US" dirty="0"/>
              <a:t>Complete your Post-test</a:t>
            </a:r>
          </a:p>
        </p:txBody>
      </p:sp>
      <p:sp>
        <p:nvSpPr>
          <p:cNvPr id="4" name="Footer Placeholder 3">
            <a:extLst>
              <a:ext uri="{FF2B5EF4-FFF2-40B4-BE49-F238E27FC236}">
                <a16:creationId xmlns:a16="http://schemas.microsoft.com/office/drawing/2014/main" id="{75F8E456-6600-4957-A1B1-6C7B87B665CA}"/>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287672E7-8843-46B0-B2B3-DC00298E89BF}"/>
              </a:ext>
            </a:extLst>
          </p:cNvPr>
          <p:cNvSpPr>
            <a:spLocks noGrp="1"/>
          </p:cNvSpPr>
          <p:nvPr>
            <p:ph type="sldNum" sz="quarter" idx="12"/>
          </p:nvPr>
        </p:nvSpPr>
        <p:spPr/>
        <p:txBody>
          <a:bodyPr/>
          <a:lstStyle/>
          <a:p>
            <a:fld id="{D1C67138-9446-4319-B605-CECF87602064}" type="slidenum">
              <a:rPr lang="en-US" smtClean="0"/>
              <a:t>37</a:t>
            </a:fld>
            <a:endParaRPr lang="en-US" dirty="0"/>
          </a:p>
        </p:txBody>
      </p:sp>
      <p:pic>
        <p:nvPicPr>
          <p:cNvPr id="6" name="DA4D4784-4434-4676-8EA5-051F17AF046E">
            <a:extLst>
              <a:ext uri="{FF2B5EF4-FFF2-40B4-BE49-F238E27FC236}">
                <a16:creationId xmlns:a16="http://schemas.microsoft.com/office/drawing/2014/main" id="{29F9285E-0004-44C4-83B3-091572DDDA0C}"/>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6396" b="27919"/>
          <a:stretch/>
        </p:blipFill>
        <p:spPr bwMode="auto">
          <a:xfrm>
            <a:off x="436418" y="2895600"/>
            <a:ext cx="8229600" cy="3151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76D069A-F6B4-458F-B72B-0684E7C99339}"/>
              </a:ext>
            </a:extLst>
          </p:cNvPr>
          <p:cNvSpPr txBox="1"/>
          <p:nvPr/>
        </p:nvSpPr>
        <p:spPr>
          <a:xfrm flipH="1">
            <a:off x="685800" y="1859281"/>
            <a:ext cx="7696200" cy="830997"/>
          </a:xfrm>
          <a:prstGeom prst="rect">
            <a:avLst/>
          </a:prstGeom>
          <a:noFill/>
        </p:spPr>
        <p:txBody>
          <a:bodyPr wrap="square" rtlCol="0">
            <a:spAutoFit/>
          </a:bodyPr>
          <a:lstStyle/>
          <a:p>
            <a:pPr algn="ctr"/>
            <a:r>
              <a:rPr lang="en-US" sz="2400" u="sng" dirty="0">
                <a:highlight>
                  <a:srgbClr val="FFFF00"/>
                </a:highlight>
                <a:hlinkClick r:id="rId4"/>
              </a:rPr>
              <a:t>https://wh1.snapsurveys.com/s.asp?k=160562913766</a:t>
            </a:r>
            <a:endParaRPr lang="en-US" sz="2400" u="sng" dirty="0">
              <a:highlight>
                <a:srgbClr val="FFFF00"/>
              </a:highlight>
            </a:endParaRPr>
          </a:p>
          <a:p>
            <a:pPr algn="ctr"/>
            <a:r>
              <a:rPr lang="en-US" sz="2400" dirty="0"/>
              <a:t>Copy and paste into a new page</a:t>
            </a:r>
          </a:p>
        </p:txBody>
      </p:sp>
    </p:spTree>
    <p:extLst>
      <p:ext uri="{BB962C8B-B14F-4D97-AF65-F5344CB8AC3E}">
        <p14:creationId xmlns:p14="http://schemas.microsoft.com/office/powerpoint/2010/main" val="7412428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Autofit/>
          </a:bodyPr>
          <a:lstStyle/>
          <a:p>
            <a:r>
              <a:rPr lang="en-US" dirty="0"/>
              <a:t>NRI Resources</a:t>
            </a:r>
          </a:p>
        </p:txBody>
      </p:sp>
      <p:sp>
        <p:nvSpPr>
          <p:cNvPr id="6" name="Content Placeholder 2"/>
          <p:cNvSpPr>
            <a:spLocks noGrp="1"/>
          </p:cNvSpPr>
          <p:nvPr>
            <p:ph idx="1"/>
          </p:nvPr>
        </p:nvSpPr>
        <p:spPr>
          <a:xfrm>
            <a:off x="1447800" y="1600200"/>
            <a:ext cx="7239000" cy="4648200"/>
          </a:xfrm>
        </p:spPr>
        <p:txBody>
          <a:bodyPr>
            <a:normAutofit/>
          </a:bodyPr>
          <a:lstStyle/>
          <a:p>
            <a:pPr marL="0" indent="0">
              <a:buNone/>
            </a:pPr>
            <a:r>
              <a:rPr lang="en-US" dirty="0">
                <a:hlinkClick r:id="rId3"/>
              </a:rPr>
              <a:t> https://www.nri-inc.org/focus-areas/performance-     measurement/clinical-oversight/tobacco-cessation/</a:t>
            </a:r>
            <a:r>
              <a:rPr lang="en-US" dirty="0"/>
              <a:t> </a:t>
            </a:r>
          </a:p>
          <a:p>
            <a:pPr marL="0" indent="0">
              <a:buNone/>
            </a:pPr>
            <a:endParaRPr lang="en-US" dirty="0"/>
          </a:p>
          <a:p>
            <a:pPr marL="0" indent="0">
              <a:buNone/>
            </a:pPr>
            <a:r>
              <a:rPr lang="en-US" dirty="0"/>
              <a:t>NRI staff</a:t>
            </a:r>
          </a:p>
          <a:p>
            <a:pPr marL="182880" lvl="1"/>
            <a:r>
              <a:rPr lang="en-US" dirty="0">
                <a:hlinkClick r:id="rId4"/>
              </a:rPr>
              <a:t>Lucille.Schacht@nri-inc.org</a:t>
            </a:r>
            <a:r>
              <a:rPr lang="en-US" dirty="0"/>
              <a:t>  - Project Director</a:t>
            </a:r>
          </a:p>
          <a:p>
            <a:pPr marL="182880" lvl="1"/>
            <a:r>
              <a:rPr lang="en-US" dirty="0">
                <a:hlinkClick r:id="rId5"/>
              </a:rPr>
              <a:t>Missy.Rand@nri-inc.org</a:t>
            </a:r>
            <a:r>
              <a:rPr lang="en-US" dirty="0"/>
              <a:t> – Clinical Quality Educator</a:t>
            </a:r>
          </a:p>
          <a:p>
            <a:pPr marL="182880" lvl="1"/>
            <a:r>
              <a:rPr lang="en-US" dirty="0">
                <a:hlinkClick r:id="rId6"/>
              </a:rPr>
              <a:t>Glorimar.Ortiz@nri-inc.org</a:t>
            </a:r>
            <a:r>
              <a:rPr lang="en-US" dirty="0"/>
              <a:t> – Principal Biostatistician</a:t>
            </a:r>
          </a:p>
          <a:p>
            <a:pPr marL="182880" lvl="1"/>
            <a:r>
              <a:rPr lang="en-US" dirty="0">
                <a:hlinkClick r:id="rId7"/>
              </a:rPr>
              <a:t>Torre.Boyd@nri-inc.org</a:t>
            </a:r>
            <a:r>
              <a:rPr lang="en-US" dirty="0"/>
              <a:t> – Project Manager/HIPAA Compliance   </a:t>
            </a:r>
          </a:p>
          <a:p>
            <a:pPr marL="182880" lvl="1"/>
            <a:r>
              <a:rPr lang="en-US" dirty="0">
                <a:hlinkClick r:id="rId8"/>
              </a:rPr>
              <a:t>Alexis.Tyson@nri-inc.org</a:t>
            </a:r>
            <a:r>
              <a:rPr lang="en-US" dirty="0"/>
              <a:t> – Quality Improvement Specialist</a:t>
            </a:r>
          </a:p>
          <a:p>
            <a:pPr marL="182880" lvl="1"/>
            <a:r>
              <a:rPr lang="en-US" dirty="0">
                <a:hlinkClick r:id="rId9"/>
              </a:rPr>
              <a:t>Delia.Singleton@nri-inc.org</a:t>
            </a:r>
            <a:r>
              <a:rPr lang="en-US" dirty="0"/>
              <a:t> – Quality Improvement Specialist</a:t>
            </a:r>
          </a:p>
          <a:p>
            <a:r>
              <a:rPr lang="en-US" sz="2000" dirty="0">
                <a:hlinkClick r:id="rId10"/>
              </a:rPr>
              <a:t>Kamal.Kohli@nri-inc.org</a:t>
            </a:r>
            <a:r>
              <a:rPr lang="en-US" sz="2000" dirty="0"/>
              <a:t> -  dot Net Developer</a:t>
            </a:r>
          </a:p>
        </p:txBody>
      </p:sp>
      <p:sp>
        <p:nvSpPr>
          <p:cNvPr id="8" name="Footer Placeholder 3"/>
          <p:cNvSpPr>
            <a:spLocks noGrp="1"/>
          </p:cNvSpPr>
          <p:nvPr>
            <p:ph type="ftr" sz="quarter" idx="11"/>
          </p:nvPr>
        </p:nvSpPr>
        <p:spPr/>
        <p:txBody>
          <a:bodyPr/>
          <a:lstStyle/>
          <a:p>
            <a:r>
              <a:rPr lang="en-US" dirty="0"/>
              <a:t>National Association of State Mental Health Program Directors Research Institute</a:t>
            </a:r>
          </a:p>
        </p:txBody>
      </p:sp>
      <p:sp>
        <p:nvSpPr>
          <p:cNvPr id="2" name="Slide Number Placeholder 1"/>
          <p:cNvSpPr>
            <a:spLocks noGrp="1"/>
          </p:cNvSpPr>
          <p:nvPr>
            <p:ph type="sldNum" sz="quarter" idx="12"/>
          </p:nvPr>
        </p:nvSpPr>
        <p:spPr/>
        <p:txBody>
          <a:bodyPr/>
          <a:lstStyle/>
          <a:p>
            <a:fld id="{FC7F1388-5CD1-40E1-909F-D22D25458941}" type="slidenum">
              <a:rPr lang="en-US" smtClean="0"/>
              <a:pPr/>
              <a:t>38</a:t>
            </a:fld>
            <a:endParaRPr lang="en-US" dirty="0"/>
          </a:p>
        </p:txBody>
      </p:sp>
      <p:pic>
        <p:nvPicPr>
          <p:cNvPr id="9" name="39D1BB72-4F87-4416-81D0-6D373AF49416">
            <a:extLst>
              <a:ext uri="{FF2B5EF4-FFF2-40B4-BE49-F238E27FC236}">
                <a16:creationId xmlns:a16="http://schemas.microsoft.com/office/drawing/2014/main" id="{CE26B6D1-61C4-495F-8A74-3BD07A35C16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7363" y="1524000"/>
            <a:ext cx="1180437" cy="118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5894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00F9D-E536-4C69-8386-EBF648452020}"/>
              </a:ext>
            </a:extLst>
          </p:cNvPr>
          <p:cNvSpPr>
            <a:spLocks noGrp="1"/>
          </p:cNvSpPr>
          <p:nvPr>
            <p:ph type="title"/>
          </p:nvPr>
        </p:nvSpPr>
        <p:spPr/>
        <p:txBody>
          <a:bodyPr>
            <a:normAutofit fontScale="90000"/>
          </a:bodyPr>
          <a:lstStyle/>
          <a:p>
            <a:r>
              <a:rPr lang="en-US" dirty="0"/>
              <a:t>Tobacco Cessation Project</a:t>
            </a:r>
          </a:p>
        </p:txBody>
      </p:sp>
      <p:sp>
        <p:nvSpPr>
          <p:cNvPr id="3" name="Content Placeholder 2">
            <a:extLst>
              <a:ext uri="{FF2B5EF4-FFF2-40B4-BE49-F238E27FC236}">
                <a16:creationId xmlns:a16="http://schemas.microsoft.com/office/drawing/2014/main" id="{F07D2EF5-8E6F-4325-9967-109CD5660F1E}"/>
              </a:ext>
            </a:extLst>
          </p:cNvPr>
          <p:cNvSpPr>
            <a:spLocks noGrp="1"/>
          </p:cNvSpPr>
          <p:nvPr>
            <p:ph idx="1"/>
          </p:nvPr>
        </p:nvSpPr>
        <p:spPr/>
        <p:txBody>
          <a:bodyPr/>
          <a:lstStyle/>
          <a:p>
            <a:r>
              <a:rPr lang="en-US" dirty="0">
                <a:hlinkClick r:id="rId3"/>
              </a:rPr>
              <a:t>https://www.nri-inc.org/focus-areas/performance-measurement/clinical-oversight/tobacco-cessation/clinical-action/</a:t>
            </a:r>
            <a:endParaRPr lang="en-US" dirty="0"/>
          </a:p>
          <a:p>
            <a:endParaRPr lang="en-US" dirty="0"/>
          </a:p>
        </p:txBody>
      </p:sp>
      <p:sp>
        <p:nvSpPr>
          <p:cNvPr id="4" name="Footer Placeholder 3">
            <a:extLst>
              <a:ext uri="{FF2B5EF4-FFF2-40B4-BE49-F238E27FC236}">
                <a16:creationId xmlns:a16="http://schemas.microsoft.com/office/drawing/2014/main" id="{6024B1AD-590E-461B-95C3-71D91780289C}"/>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723C0A85-3BD5-4FE7-92E9-8D0A6410ACFD}"/>
              </a:ext>
            </a:extLst>
          </p:cNvPr>
          <p:cNvSpPr>
            <a:spLocks noGrp="1"/>
          </p:cNvSpPr>
          <p:nvPr>
            <p:ph type="sldNum" sz="quarter" idx="12"/>
          </p:nvPr>
        </p:nvSpPr>
        <p:spPr/>
        <p:txBody>
          <a:bodyPr/>
          <a:lstStyle/>
          <a:p>
            <a:fld id="{D1C67138-9446-4319-B605-CECF87602064}" type="slidenum">
              <a:rPr lang="en-US" smtClean="0"/>
              <a:t>4</a:t>
            </a:fld>
            <a:endParaRPr lang="en-US" dirty="0"/>
          </a:p>
        </p:txBody>
      </p:sp>
      <p:pic>
        <p:nvPicPr>
          <p:cNvPr id="6" name="Picture 5">
            <a:extLst>
              <a:ext uri="{FF2B5EF4-FFF2-40B4-BE49-F238E27FC236}">
                <a16:creationId xmlns:a16="http://schemas.microsoft.com/office/drawing/2014/main" id="{47DF473E-B6E3-4FBF-AE32-8081DA58E87E}"/>
              </a:ext>
            </a:extLst>
          </p:cNvPr>
          <p:cNvPicPr>
            <a:picLocks noChangeAspect="1"/>
          </p:cNvPicPr>
          <p:nvPr/>
        </p:nvPicPr>
        <p:blipFill>
          <a:blip r:embed="rId4"/>
          <a:stretch>
            <a:fillRect/>
          </a:stretch>
        </p:blipFill>
        <p:spPr>
          <a:xfrm>
            <a:off x="1905000" y="2743200"/>
            <a:ext cx="5057774" cy="3427226"/>
          </a:xfrm>
          <a:prstGeom prst="rect">
            <a:avLst/>
          </a:prstGeom>
        </p:spPr>
      </p:pic>
    </p:spTree>
    <p:extLst>
      <p:ext uri="{BB962C8B-B14F-4D97-AF65-F5344CB8AC3E}">
        <p14:creationId xmlns:p14="http://schemas.microsoft.com/office/powerpoint/2010/main" val="235081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C14AD4C-80E0-44F8-873D-379BC488AE15}"/>
              </a:ext>
            </a:extLst>
          </p:cNvPr>
          <p:cNvSpPr>
            <a:spLocks noGrp="1"/>
          </p:cNvSpPr>
          <p:nvPr>
            <p:ph type="title"/>
          </p:nvPr>
        </p:nvSpPr>
        <p:spPr>
          <a:xfrm>
            <a:off x="2209800" y="381000"/>
            <a:ext cx="5410200" cy="990600"/>
          </a:xfrm>
        </p:spPr>
        <p:txBody>
          <a:bodyPr>
            <a:normAutofit fontScale="90000"/>
          </a:bodyPr>
          <a:lstStyle/>
          <a:p>
            <a:r>
              <a:rPr lang="en-US" dirty="0"/>
              <a:t>CMS Tobacco Measures: </a:t>
            </a:r>
            <a:br>
              <a:rPr lang="en-US" dirty="0"/>
            </a:br>
            <a:r>
              <a:rPr lang="en-US" dirty="0"/>
              <a:t>TOB 3 and 3A</a:t>
            </a:r>
          </a:p>
        </p:txBody>
      </p:sp>
      <p:sp>
        <p:nvSpPr>
          <p:cNvPr id="8" name="Content Placeholder 7">
            <a:extLst>
              <a:ext uri="{FF2B5EF4-FFF2-40B4-BE49-F238E27FC236}">
                <a16:creationId xmlns:a16="http://schemas.microsoft.com/office/drawing/2014/main" id="{06EAFBD3-500B-4688-8ABA-E5A427C90458}"/>
              </a:ext>
            </a:extLst>
          </p:cNvPr>
          <p:cNvSpPr>
            <a:spLocks noGrp="1"/>
          </p:cNvSpPr>
          <p:nvPr>
            <p:ph idx="1"/>
          </p:nvPr>
        </p:nvSpPr>
        <p:spPr/>
        <p:txBody>
          <a:bodyPr/>
          <a:lstStyle/>
          <a:p>
            <a:endParaRPr lang="en-US" dirty="0"/>
          </a:p>
        </p:txBody>
      </p:sp>
      <p:sp>
        <p:nvSpPr>
          <p:cNvPr id="4" name="Footer Placeholder 3">
            <a:extLst>
              <a:ext uri="{FF2B5EF4-FFF2-40B4-BE49-F238E27FC236}">
                <a16:creationId xmlns:a16="http://schemas.microsoft.com/office/drawing/2014/main" id="{C5D3F450-4407-444B-AF53-D7D53C484F66}"/>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0AA6EB1C-84A2-4642-8EB5-40BA0562BBA2}"/>
              </a:ext>
            </a:extLst>
          </p:cNvPr>
          <p:cNvSpPr>
            <a:spLocks noGrp="1"/>
          </p:cNvSpPr>
          <p:nvPr>
            <p:ph type="sldNum" sz="quarter" idx="12"/>
          </p:nvPr>
        </p:nvSpPr>
        <p:spPr/>
        <p:txBody>
          <a:bodyPr/>
          <a:lstStyle/>
          <a:p>
            <a:fld id="{D1C67138-9446-4319-B605-CECF87602064}" type="slidenum">
              <a:rPr lang="en-US" smtClean="0"/>
              <a:t>5</a:t>
            </a:fld>
            <a:endParaRPr lang="en-US" dirty="0"/>
          </a:p>
        </p:txBody>
      </p:sp>
      <p:pic>
        <p:nvPicPr>
          <p:cNvPr id="6" name="Content Placeholder 5">
            <a:extLst>
              <a:ext uri="{FF2B5EF4-FFF2-40B4-BE49-F238E27FC236}">
                <a16:creationId xmlns:a16="http://schemas.microsoft.com/office/drawing/2014/main" id="{DAE4294A-E292-4550-BF1A-545AC50B230C}"/>
              </a:ext>
            </a:extLst>
          </p:cNvPr>
          <p:cNvPicPr>
            <a:picLocks noChangeAspect="1"/>
          </p:cNvPicPr>
          <p:nvPr/>
        </p:nvPicPr>
        <p:blipFill>
          <a:blip r:embed="rId3"/>
          <a:stretch>
            <a:fillRect/>
          </a:stretch>
        </p:blipFill>
        <p:spPr>
          <a:xfrm>
            <a:off x="2652712" y="1600199"/>
            <a:ext cx="3838575" cy="4800601"/>
          </a:xfrm>
          <a:prstGeom prst="rect">
            <a:avLst/>
          </a:prstGeom>
        </p:spPr>
      </p:pic>
      <p:pic>
        <p:nvPicPr>
          <p:cNvPr id="9" name="39D1BB72-4F87-4416-81D0-6D373AF49416">
            <a:extLst>
              <a:ext uri="{FF2B5EF4-FFF2-40B4-BE49-F238E27FC236}">
                <a16:creationId xmlns:a16="http://schemas.microsoft.com/office/drawing/2014/main" id="{7BB9CAE6-2CC6-4B53-BC7A-51260789670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17035" y="51816"/>
            <a:ext cx="1319784" cy="131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4387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B6CC400-58AB-4AE3-AE02-5F0921BB17C4}"/>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AAEEE15B-41E5-4E72-B5A8-292989D29AF9}"/>
              </a:ext>
            </a:extLst>
          </p:cNvPr>
          <p:cNvSpPr>
            <a:spLocks noGrp="1"/>
          </p:cNvSpPr>
          <p:nvPr>
            <p:ph type="sldNum" sz="quarter" idx="12"/>
          </p:nvPr>
        </p:nvSpPr>
        <p:spPr/>
        <p:txBody>
          <a:bodyPr/>
          <a:lstStyle/>
          <a:p>
            <a:fld id="{D1C67138-9446-4319-B605-CECF87602064}" type="slidenum">
              <a:rPr lang="en-US" smtClean="0"/>
              <a:t>6</a:t>
            </a:fld>
            <a:endParaRPr lang="en-US" dirty="0"/>
          </a:p>
        </p:txBody>
      </p:sp>
      <p:pic>
        <p:nvPicPr>
          <p:cNvPr id="6" name="Picture 5">
            <a:extLst>
              <a:ext uri="{FF2B5EF4-FFF2-40B4-BE49-F238E27FC236}">
                <a16:creationId xmlns:a16="http://schemas.microsoft.com/office/drawing/2014/main" id="{DFF70BFC-4710-48AA-B2C2-4FDFEB6790F6}"/>
              </a:ext>
            </a:extLst>
          </p:cNvPr>
          <p:cNvPicPr>
            <a:picLocks noChangeAspect="1"/>
          </p:cNvPicPr>
          <p:nvPr/>
        </p:nvPicPr>
        <p:blipFill>
          <a:blip r:embed="rId3"/>
          <a:stretch>
            <a:fillRect/>
          </a:stretch>
        </p:blipFill>
        <p:spPr>
          <a:xfrm>
            <a:off x="1219200" y="2819400"/>
            <a:ext cx="2314575" cy="2457450"/>
          </a:xfrm>
          <a:prstGeom prst="rect">
            <a:avLst/>
          </a:prstGeom>
        </p:spPr>
      </p:pic>
      <p:sp>
        <p:nvSpPr>
          <p:cNvPr id="7" name="TextBox 6">
            <a:extLst>
              <a:ext uri="{FF2B5EF4-FFF2-40B4-BE49-F238E27FC236}">
                <a16:creationId xmlns:a16="http://schemas.microsoft.com/office/drawing/2014/main" id="{6C9FE13A-44A6-46DF-B1CA-5841503A49D4}"/>
              </a:ext>
            </a:extLst>
          </p:cNvPr>
          <p:cNvSpPr txBox="1"/>
          <p:nvPr/>
        </p:nvSpPr>
        <p:spPr>
          <a:xfrm>
            <a:off x="3796145" y="3690461"/>
            <a:ext cx="4953000" cy="1477328"/>
          </a:xfrm>
          <a:prstGeom prst="rect">
            <a:avLst/>
          </a:prstGeom>
          <a:noFill/>
        </p:spPr>
        <p:txBody>
          <a:bodyPr wrap="square" rtlCol="0">
            <a:spAutoFit/>
          </a:bodyPr>
          <a:lstStyle/>
          <a:p>
            <a:r>
              <a:rPr lang="en-US" b="1" dirty="0"/>
              <a:t>Lucille Schacht, PhD, CPHQ</a:t>
            </a:r>
          </a:p>
          <a:p>
            <a:r>
              <a:rPr lang="en-US" dirty="0"/>
              <a:t>NRI Senior Director, Performance &amp; Quality Improvement</a:t>
            </a:r>
          </a:p>
          <a:p>
            <a:r>
              <a:rPr lang="en-US" dirty="0">
                <a:hlinkClick r:id="rId4"/>
              </a:rPr>
              <a:t>Lucille.Schacht@nri-inc.org</a:t>
            </a:r>
            <a:endParaRPr lang="en-US" dirty="0"/>
          </a:p>
          <a:p>
            <a:r>
              <a:rPr lang="en-US" dirty="0"/>
              <a:t>703.738.8163 </a:t>
            </a:r>
          </a:p>
        </p:txBody>
      </p:sp>
      <p:pic>
        <p:nvPicPr>
          <p:cNvPr id="8" name="39D1BB72-4F87-4416-81D0-6D373AF49416">
            <a:extLst>
              <a:ext uri="{FF2B5EF4-FFF2-40B4-BE49-F238E27FC236}">
                <a16:creationId xmlns:a16="http://schemas.microsoft.com/office/drawing/2014/main" id="{213B9F9C-F5B2-47B9-B854-79536EE214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7521" y="160420"/>
            <a:ext cx="1211179" cy="121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4974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09D4B6-E3B9-4B2D-87FC-E7BE567635DF}"/>
              </a:ext>
            </a:extLst>
          </p:cNvPr>
          <p:cNvSpPr>
            <a:spLocks noGrp="1"/>
          </p:cNvSpPr>
          <p:nvPr>
            <p:ph type="title"/>
          </p:nvPr>
        </p:nvSpPr>
        <p:spPr/>
        <p:txBody>
          <a:bodyPr/>
          <a:lstStyle/>
          <a:p>
            <a:r>
              <a:rPr lang="en-US" dirty="0"/>
              <a:t>Lewin’s change Model</a:t>
            </a:r>
          </a:p>
        </p:txBody>
      </p:sp>
      <p:sp>
        <p:nvSpPr>
          <p:cNvPr id="2" name="Footer Placeholder 1">
            <a:extLst>
              <a:ext uri="{FF2B5EF4-FFF2-40B4-BE49-F238E27FC236}">
                <a16:creationId xmlns:a16="http://schemas.microsoft.com/office/drawing/2014/main" id="{B966FC7F-FD9B-4F80-9530-4E2734EE688F}"/>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3" name="Slide Number Placeholder 2">
            <a:extLst>
              <a:ext uri="{FF2B5EF4-FFF2-40B4-BE49-F238E27FC236}">
                <a16:creationId xmlns:a16="http://schemas.microsoft.com/office/drawing/2014/main" id="{46E5B14D-37B1-4250-B3DD-7D1F87C69C56}"/>
              </a:ext>
            </a:extLst>
          </p:cNvPr>
          <p:cNvSpPr>
            <a:spLocks noGrp="1"/>
          </p:cNvSpPr>
          <p:nvPr>
            <p:ph type="sldNum" sz="quarter" idx="12"/>
          </p:nvPr>
        </p:nvSpPr>
        <p:spPr/>
        <p:txBody>
          <a:bodyPr/>
          <a:lstStyle/>
          <a:p>
            <a:fld id="{D1C67138-9446-4319-B605-CECF87602064}" type="slidenum">
              <a:rPr lang="en-US" smtClean="0"/>
              <a:t>7</a:t>
            </a:fld>
            <a:endParaRPr lang="en-US" dirty="0"/>
          </a:p>
        </p:txBody>
      </p:sp>
      <p:pic>
        <p:nvPicPr>
          <p:cNvPr id="8" name="Content Placeholder 7">
            <a:extLst>
              <a:ext uri="{FF2B5EF4-FFF2-40B4-BE49-F238E27FC236}">
                <a16:creationId xmlns:a16="http://schemas.microsoft.com/office/drawing/2014/main" id="{669C35D7-632B-423E-B22D-BB143C622631}"/>
              </a:ext>
            </a:extLst>
          </p:cNvPr>
          <p:cNvPicPr>
            <a:picLocks noGrp="1" noChangeAspect="1"/>
          </p:cNvPicPr>
          <p:nvPr>
            <p:ph idx="1"/>
          </p:nvPr>
        </p:nvPicPr>
        <p:blipFill>
          <a:blip r:embed="rId3"/>
          <a:stretch>
            <a:fillRect/>
          </a:stretch>
        </p:blipFill>
        <p:spPr>
          <a:xfrm>
            <a:off x="882244" y="1600200"/>
            <a:ext cx="7379512" cy="4724400"/>
          </a:xfrm>
          <a:prstGeom prst="rect">
            <a:avLst/>
          </a:prstGeom>
        </p:spPr>
      </p:pic>
    </p:spTree>
    <p:extLst>
      <p:ext uri="{BB962C8B-B14F-4D97-AF65-F5344CB8AC3E}">
        <p14:creationId xmlns:p14="http://schemas.microsoft.com/office/powerpoint/2010/main" val="1953112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0F02AEE-6FEF-4E57-8ADD-6A7CB594BE11}"/>
              </a:ext>
            </a:extLst>
          </p:cNvPr>
          <p:cNvSpPr>
            <a:spLocks noGrp="1"/>
          </p:cNvSpPr>
          <p:nvPr>
            <p:ph type="title"/>
          </p:nvPr>
        </p:nvSpPr>
        <p:spPr>
          <a:xfrm>
            <a:off x="2057400" y="381000"/>
            <a:ext cx="6629400" cy="990600"/>
          </a:xfrm>
        </p:spPr>
        <p:txBody>
          <a:bodyPr/>
          <a:lstStyle/>
          <a:p>
            <a:r>
              <a:rPr lang="en-US" dirty="0"/>
              <a:t>Organizational Change</a:t>
            </a:r>
          </a:p>
        </p:txBody>
      </p:sp>
      <p:sp>
        <p:nvSpPr>
          <p:cNvPr id="9" name="Content Placeholder 8">
            <a:extLst>
              <a:ext uri="{FF2B5EF4-FFF2-40B4-BE49-F238E27FC236}">
                <a16:creationId xmlns:a16="http://schemas.microsoft.com/office/drawing/2014/main" id="{0780DFF6-1DF7-4EC4-9515-6B8AD12EB55B}"/>
              </a:ext>
            </a:extLst>
          </p:cNvPr>
          <p:cNvSpPr>
            <a:spLocks noGrp="1"/>
          </p:cNvSpPr>
          <p:nvPr>
            <p:ph idx="1"/>
          </p:nvPr>
        </p:nvSpPr>
        <p:spPr/>
        <p:txBody>
          <a:bodyPr/>
          <a:lstStyle/>
          <a:p>
            <a:endParaRPr lang="en-US" dirty="0"/>
          </a:p>
        </p:txBody>
      </p:sp>
      <p:sp>
        <p:nvSpPr>
          <p:cNvPr id="4" name="Footer Placeholder 3">
            <a:extLst>
              <a:ext uri="{FF2B5EF4-FFF2-40B4-BE49-F238E27FC236}">
                <a16:creationId xmlns:a16="http://schemas.microsoft.com/office/drawing/2014/main" id="{2B8281E3-6E63-4725-BD08-8EA287D4D761}"/>
              </a:ext>
            </a:extLst>
          </p:cNvPr>
          <p:cNvSpPr>
            <a:spLocks noGrp="1"/>
          </p:cNvSpPr>
          <p:nvPr>
            <p:ph type="ftr" sz="quarter" idx="11"/>
          </p:nvPr>
        </p:nvSpPr>
        <p:spPr/>
        <p:txBody>
          <a:bodyPr/>
          <a:lstStyle/>
          <a:p>
            <a:pPr algn="l"/>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360489AA-D3E2-4B23-B850-04C6AEA7B982}"/>
              </a:ext>
            </a:extLst>
          </p:cNvPr>
          <p:cNvSpPr>
            <a:spLocks noGrp="1"/>
          </p:cNvSpPr>
          <p:nvPr>
            <p:ph type="sldNum" sz="quarter" idx="12"/>
          </p:nvPr>
        </p:nvSpPr>
        <p:spPr/>
        <p:txBody>
          <a:bodyPr/>
          <a:lstStyle/>
          <a:p>
            <a:fld id="{D1C67138-9446-4319-B605-CECF87602064}" type="slidenum">
              <a:rPr lang="en-US" smtClean="0"/>
              <a:t>8</a:t>
            </a:fld>
            <a:endParaRPr lang="en-US" dirty="0"/>
          </a:p>
        </p:txBody>
      </p:sp>
      <p:pic>
        <p:nvPicPr>
          <p:cNvPr id="6" name="Picture 5">
            <a:extLst>
              <a:ext uri="{FF2B5EF4-FFF2-40B4-BE49-F238E27FC236}">
                <a16:creationId xmlns:a16="http://schemas.microsoft.com/office/drawing/2014/main" id="{A7421B0F-280F-40BA-ACBA-EC0FF1911985}"/>
              </a:ext>
            </a:extLst>
          </p:cNvPr>
          <p:cNvPicPr>
            <a:picLocks noChangeAspect="1"/>
          </p:cNvPicPr>
          <p:nvPr/>
        </p:nvPicPr>
        <p:blipFill>
          <a:blip r:embed="rId3"/>
          <a:stretch>
            <a:fillRect/>
          </a:stretch>
        </p:blipFill>
        <p:spPr>
          <a:xfrm>
            <a:off x="2228850" y="1524000"/>
            <a:ext cx="4686300" cy="4067175"/>
          </a:xfrm>
          <a:prstGeom prst="rect">
            <a:avLst/>
          </a:prstGeom>
        </p:spPr>
      </p:pic>
      <p:sp>
        <p:nvSpPr>
          <p:cNvPr id="2" name="TextBox 1">
            <a:extLst>
              <a:ext uri="{FF2B5EF4-FFF2-40B4-BE49-F238E27FC236}">
                <a16:creationId xmlns:a16="http://schemas.microsoft.com/office/drawing/2014/main" id="{8977BA5D-6737-486B-AD59-D63A4FDE8F34}"/>
              </a:ext>
            </a:extLst>
          </p:cNvPr>
          <p:cNvSpPr txBox="1"/>
          <p:nvPr/>
        </p:nvSpPr>
        <p:spPr>
          <a:xfrm>
            <a:off x="457200" y="6019800"/>
            <a:ext cx="8153400" cy="307777"/>
          </a:xfrm>
          <a:prstGeom prst="rect">
            <a:avLst/>
          </a:prstGeom>
          <a:noFill/>
        </p:spPr>
        <p:txBody>
          <a:bodyPr wrap="square" rtlCol="0">
            <a:spAutoFit/>
          </a:bodyPr>
          <a:lstStyle/>
          <a:p>
            <a:pPr algn="ctr"/>
            <a:r>
              <a:rPr lang="en-US" sz="1400" dirty="0"/>
              <a:t>John Kotter Change Process.  </a:t>
            </a:r>
            <a:r>
              <a:rPr lang="en-US" sz="1400" dirty="0">
                <a:hlinkClick r:id="rId4"/>
              </a:rPr>
              <a:t>https://www.kotterinc.com/8-steps-process-for-leading-change/</a:t>
            </a:r>
            <a:r>
              <a:rPr lang="en-US" sz="1400" dirty="0"/>
              <a:t> </a:t>
            </a:r>
          </a:p>
        </p:txBody>
      </p:sp>
      <p:pic>
        <p:nvPicPr>
          <p:cNvPr id="7" name="39D1BB72-4F87-4416-81D0-6D373AF49416">
            <a:extLst>
              <a:ext uri="{FF2B5EF4-FFF2-40B4-BE49-F238E27FC236}">
                <a16:creationId xmlns:a16="http://schemas.microsoft.com/office/drawing/2014/main" id="{0BCDECEE-B291-4564-97DD-446E96CA57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13833"/>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9460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64EEDC5E-1586-4767-B8F2-D5AE4D09DB5F}"/>
              </a:ext>
            </a:extLst>
          </p:cNvPr>
          <p:cNvSpPr>
            <a:spLocks noGrp="1"/>
          </p:cNvSpPr>
          <p:nvPr>
            <p:ph type="title"/>
          </p:nvPr>
        </p:nvSpPr>
        <p:spPr>
          <a:xfrm>
            <a:off x="2209800" y="381000"/>
            <a:ext cx="6477000" cy="990600"/>
          </a:xfrm>
        </p:spPr>
        <p:txBody>
          <a:bodyPr/>
          <a:lstStyle/>
          <a:p>
            <a:r>
              <a:rPr lang="en-US" dirty="0"/>
              <a:t>Individual Behavior Change</a:t>
            </a:r>
          </a:p>
        </p:txBody>
      </p:sp>
      <p:pic>
        <p:nvPicPr>
          <p:cNvPr id="14" name="Content Placeholder 13">
            <a:extLst>
              <a:ext uri="{FF2B5EF4-FFF2-40B4-BE49-F238E27FC236}">
                <a16:creationId xmlns:a16="http://schemas.microsoft.com/office/drawing/2014/main" id="{8CA29418-E0BE-446E-A70E-8D41B9A385C7}"/>
              </a:ext>
            </a:extLst>
          </p:cNvPr>
          <p:cNvPicPr>
            <a:picLocks noGrp="1" noChangeAspect="1"/>
          </p:cNvPicPr>
          <p:nvPr>
            <p:ph sz="half" idx="1"/>
          </p:nvPr>
        </p:nvPicPr>
        <p:blipFill>
          <a:blip r:embed="rId3"/>
          <a:stretch>
            <a:fillRect/>
          </a:stretch>
        </p:blipFill>
        <p:spPr>
          <a:xfrm>
            <a:off x="415636" y="1991871"/>
            <a:ext cx="4038600" cy="2928625"/>
          </a:xfrm>
          <a:prstGeom prst="rect">
            <a:avLst/>
          </a:prstGeom>
        </p:spPr>
      </p:pic>
      <p:sp>
        <p:nvSpPr>
          <p:cNvPr id="4" name="Footer Placeholder 3">
            <a:extLst>
              <a:ext uri="{FF2B5EF4-FFF2-40B4-BE49-F238E27FC236}">
                <a16:creationId xmlns:a16="http://schemas.microsoft.com/office/drawing/2014/main" id="{AEA914E6-99A3-4E34-950F-5F4AC9294E91}"/>
              </a:ext>
            </a:extLst>
          </p:cNvPr>
          <p:cNvSpPr>
            <a:spLocks noGrp="1"/>
          </p:cNvSpPr>
          <p:nvPr>
            <p:ph type="ftr" sz="quarter" idx="11"/>
          </p:nvPr>
        </p:nvSpPr>
        <p:spPr>
          <a:xfrm>
            <a:off x="457200" y="6477000"/>
            <a:ext cx="7620000" cy="329184"/>
          </a:xfrm>
        </p:spPr>
        <p:txBody>
          <a:bodyPr anchor="ctr">
            <a:normAutofit/>
          </a:bodyPr>
          <a:lstStyle/>
          <a:p>
            <a:pPr algn="l">
              <a:spcAft>
                <a:spcPts val="600"/>
              </a:spcAft>
            </a:pPr>
            <a:r>
              <a:rPr lang="en-US" dirty="0"/>
              <a:t>National Association of State Mental Health Program Directors Research Institute</a:t>
            </a:r>
          </a:p>
        </p:txBody>
      </p:sp>
      <p:sp>
        <p:nvSpPr>
          <p:cNvPr id="5" name="Slide Number Placeholder 4">
            <a:extLst>
              <a:ext uri="{FF2B5EF4-FFF2-40B4-BE49-F238E27FC236}">
                <a16:creationId xmlns:a16="http://schemas.microsoft.com/office/drawing/2014/main" id="{6AF21567-EDE2-4169-9553-4ABF17AE7D96}"/>
              </a:ext>
            </a:extLst>
          </p:cNvPr>
          <p:cNvSpPr>
            <a:spLocks noGrp="1"/>
          </p:cNvSpPr>
          <p:nvPr>
            <p:ph type="sldNum" sz="quarter" idx="12"/>
          </p:nvPr>
        </p:nvSpPr>
        <p:spPr>
          <a:xfrm>
            <a:off x="8153400" y="6491766"/>
            <a:ext cx="609600" cy="213834"/>
          </a:xfrm>
        </p:spPr>
        <p:txBody>
          <a:bodyPr anchor="ctr">
            <a:normAutofit/>
          </a:bodyPr>
          <a:lstStyle/>
          <a:p>
            <a:pPr>
              <a:lnSpc>
                <a:spcPct val="90000"/>
              </a:lnSpc>
              <a:spcAft>
                <a:spcPts val="600"/>
              </a:spcAft>
            </a:pPr>
            <a:fld id="{D1C67138-9446-4319-B605-CECF87602064}" type="slidenum">
              <a:rPr lang="en-US" sz="800" smtClean="0"/>
              <a:pPr>
                <a:lnSpc>
                  <a:spcPct val="90000"/>
                </a:lnSpc>
                <a:spcAft>
                  <a:spcPts val="600"/>
                </a:spcAft>
              </a:pPr>
              <a:t>9</a:t>
            </a:fld>
            <a:endParaRPr lang="en-US" sz="800" dirty="0"/>
          </a:p>
        </p:txBody>
      </p:sp>
      <p:sp>
        <p:nvSpPr>
          <p:cNvPr id="9" name="TextBox 8">
            <a:extLst>
              <a:ext uri="{FF2B5EF4-FFF2-40B4-BE49-F238E27FC236}">
                <a16:creationId xmlns:a16="http://schemas.microsoft.com/office/drawing/2014/main" id="{254153FC-3501-436C-807E-AD4034ACD9AE}"/>
              </a:ext>
            </a:extLst>
          </p:cNvPr>
          <p:cNvSpPr txBox="1"/>
          <p:nvPr/>
        </p:nvSpPr>
        <p:spPr>
          <a:xfrm>
            <a:off x="4697787" y="5276889"/>
            <a:ext cx="4191000" cy="646331"/>
          </a:xfrm>
          <a:prstGeom prst="rect">
            <a:avLst/>
          </a:prstGeom>
          <a:noFill/>
        </p:spPr>
        <p:txBody>
          <a:bodyPr wrap="square" rtlCol="0">
            <a:spAutoFit/>
          </a:bodyPr>
          <a:lstStyle/>
          <a:p>
            <a:r>
              <a:rPr lang="en-US" sz="1200" dirty="0">
                <a:hlinkClick r:id="rId4"/>
              </a:rPr>
              <a:t>http://thehubedu-production.s3.amazonaws.com/uploads/3/18722973-f80f-4b55-8ffe-fafa44c21979/health_education.pdf#page=135</a:t>
            </a:r>
            <a:r>
              <a:rPr lang="en-US" sz="1200" dirty="0"/>
              <a:t> </a:t>
            </a:r>
          </a:p>
        </p:txBody>
      </p:sp>
      <p:sp>
        <p:nvSpPr>
          <p:cNvPr id="15" name="TextBox 14">
            <a:extLst>
              <a:ext uri="{FF2B5EF4-FFF2-40B4-BE49-F238E27FC236}">
                <a16:creationId xmlns:a16="http://schemas.microsoft.com/office/drawing/2014/main" id="{17BD0EA3-054E-4BA5-958B-5048D14B8C37}"/>
              </a:ext>
            </a:extLst>
          </p:cNvPr>
          <p:cNvSpPr txBox="1"/>
          <p:nvPr/>
        </p:nvSpPr>
        <p:spPr>
          <a:xfrm flipH="1">
            <a:off x="502919" y="5181600"/>
            <a:ext cx="3951317" cy="923330"/>
          </a:xfrm>
          <a:prstGeom prst="rect">
            <a:avLst/>
          </a:prstGeom>
          <a:noFill/>
        </p:spPr>
        <p:txBody>
          <a:bodyPr wrap="square" rtlCol="0">
            <a:spAutoFit/>
          </a:bodyPr>
          <a:lstStyle/>
          <a:p>
            <a:r>
              <a:rPr lang="en-US" dirty="0"/>
              <a:t>Prochaska, DiClemente, Norcross, Stages of Change and the Transtheoretical Model (TTM)</a:t>
            </a:r>
          </a:p>
        </p:txBody>
      </p:sp>
      <p:pic>
        <p:nvPicPr>
          <p:cNvPr id="7" name="Content Placeholder 6">
            <a:extLst>
              <a:ext uri="{FF2B5EF4-FFF2-40B4-BE49-F238E27FC236}">
                <a16:creationId xmlns:a16="http://schemas.microsoft.com/office/drawing/2014/main" id="{4F26AD04-1953-4750-96AB-DBD8127231D5}"/>
              </a:ext>
            </a:extLst>
          </p:cNvPr>
          <p:cNvPicPr>
            <a:picLocks noGrp="1" noChangeAspect="1"/>
          </p:cNvPicPr>
          <p:nvPr>
            <p:ph sz="half" idx="2"/>
          </p:nvPr>
        </p:nvPicPr>
        <p:blipFill>
          <a:blip r:embed="rId5"/>
          <a:stretch>
            <a:fillRect/>
          </a:stretch>
        </p:blipFill>
        <p:spPr>
          <a:xfrm>
            <a:off x="4323241" y="1991871"/>
            <a:ext cx="4405123" cy="3138125"/>
          </a:xfrm>
          <a:prstGeom prst="rect">
            <a:avLst/>
          </a:prstGeom>
        </p:spPr>
      </p:pic>
    </p:spTree>
    <p:extLst>
      <p:ext uri="{BB962C8B-B14F-4D97-AF65-F5344CB8AC3E}">
        <p14:creationId xmlns:p14="http://schemas.microsoft.com/office/powerpoint/2010/main" val="6687400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HPMS Ed Call PPT Templat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2764</TotalTime>
  <Words>3253</Words>
  <Application>Microsoft Office PowerPoint</Application>
  <PresentationFormat>On-screen Show (4:3)</PresentationFormat>
  <Paragraphs>376</Paragraphs>
  <Slides>38</Slides>
  <Notes>30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Arial</vt:lpstr>
      <vt:lpstr>Arial Black</vt:lpstr>
      <vt:lpstr>Bebas Neue</vt:lpstr>
      <vt:lpstr>Calibri</vt:lpstr>
      <vt:lpstr>Cambria</vt:lpstr>
      <vt:lpstr>Century Gothic</vt:lpstr>
      <vt:lpstr>Courier New</vt:lpstr>
      <vt:lpstr>Roboto condensed</vt:lpstr>
      <vt:lpstr>Times New Roman</vt:lpstr>
      <vt:lpstr>Wingdings</vt:lpstr>
      <vt:lpstr>BHPMS Ed Call PPT Template</vt:lpstr>
      <vt:lpstr>PowerPoint Presentation</vt:lpstr>
      <vt:lpstr>  Tobacco Cessation: Improvement Strategies for Inpatient Psychiatric Facilities</vt:lpstr>
      <vt:lpstr>PowerPoint Presentation</vt:lpstr>
      <vt:lpstr>Tobacco Cessation Project</vt:lpstr>
      <vt:lpstr>CMS Tobacco Measures:  TOB 3 and 3A</vt:lpstr>
      <vt:lpstr>PowerPoint Presentation</vt:lpstr>
      <vt:lpstr>Lewin’s change Model</vt:lpstr>
      <vt:lpstr>Organizational Change</vt:lpstr>
      <vt:lpstr>Individual Behavior Change</vt:lpstr>
      <vt:lpstr>Leadership</vt:lpstr>
      <vt:lpstr>Unfreeze Tob 3/3a</vt:lpstr>
      <vt:lpstr>PowerPoint Presentation</vt:lpstr>
      <vt:lpstr>The Georgia Experience</vt:lpstr>
      <vt:lpstr>Staff Needs and Organizational Barriers to Providing Active Treatment and Referral for Tobacco Cessation: Survey Results</vt:lpstr>
      <vt:lpstr>NRI Facility Tobacco Survey 2020</vt:lpstr>
      <vt:lpstr>PowerPoint Presentation</vt:lpstr>
      <vt:lpstr>PowerPoint Presentation</vt:lpstr>
      <vt:lpstr>PowerPoint Presentation</vt:lpstr>
      <vt:lpstr>PowerPoint Presentation</vt:lpstr>
      <vt:lpstr>Change TOB 3/3A</vt:lpstr>
      <vt:lpstr>The Illinois Experience</vt:lpstr>
      <vt:lpstr>The Oklahoma Experience</vt:lpstr>
      <vt:lpstr>PowerPoint Presentation</vt:lpstr>
      <vt:lpstr>ODMHSAS: What We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Re-Freeze TOB 3/3A</vt:lpstr>
      <vt:lpstr>Monitoring a Change Process</vt:lpstr>
      <vt:lpstr>PowerPoint Presentation</vt:lpstr>
      <vt:lpstr>PowerPoint Presentation</vt:lpstr>
      <vt:lpstr> </vt:lpstr>
      <vt:lpstr>Complete your Post-test</vt:lpstr>
      <vt:lpstr>NRI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Missy Rand</dc:creator>
  <cp:lastModifiedBy>Missy Rand</cp:lastModifiedBy>
  <cp:revision>80</cp:revision>
  <dcterms:created xsi:type="dcterms:W3CDTF">2020-11-11T17:34:53Z</dcterms:created>
  <dcterms:modified xsi:type="dcterms:W3CDTF">2020-11-17T19:21:38Z</dcterms:modified>
</cp:coreProperties>
</file>